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Quattrocento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j9Zn1NOEmBQNLWKgWDT5koEYMl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6" Type="http://schemas.openxmlformats.org/officeDocument/2006/relationships/customXml" Target="../customXml/item2.xml"/><Relationship Id="rId21" Type="http://schemas.openxmlformats.org/officeDocument/2006/relationships/font" Target="fonts/QuattrocentoSans-bold.fntdata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1.xml"/><Relationship Id="rId20" Type="http://schemas.openxmlformats.org/officeDocument/2006/relationships/font" Target="fonts/QuattrocentoSans-regular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customschemas.google.com/relationships/presentationmetadata" Target="meta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23" Type="http://schemas.openxmlformats.org/officeDocument/2006/relationships/font" Target="fonts/QuattrocentoSans-boldItalic.fntdata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font" Target="fonts/QuattrocentoSans-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16a6a907e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316a6a907ea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Have you ever been in an X-ray machine? What kind of mathematics is behind medical imaging? This hands-on masterclass gives an introduction to X-ray tomography, demonstrating the method using shadow tomography.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Participants measure the shadow of a hidden rotation, object and use the data to reconstruct a cross-sectional image of the object. Can you infer what the target is? Additionally, we explore how to use simple mathematics to solve X-ray tomography problems, including sudoku-like puzzles.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are PhD researchers from University of Helsinki and alongside our research in inverse problems, we perform outreach to students from ages 7 to 19. </a:t>
            </a:r>
            <a:endParaRPr/>
          </a:p>
        </p:txBody>
      </p:sp>
      <p:sp>
        <p:nvSpPr>
          <p:cNvPr id="220" name="Google Shape;22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youtu.be/bIVmEhY1F1A?si=GtNflX1yqIQGk9Oq" TargetMode="External"/><Relationship Id="rId4" Type="http://schemas.openxmlformats.org/officeDocument/2006/relationships/hyperlink" Target="https://youtu.be/3nhxbVYyXuk?si=mKMwW156ELCPxDWn" TargetMode="External"/><Relationship Id="rId5" Type="http://schemas.openxmlformats.org/officeDocument/2006/relationships/hyperlink" Target="https://youtu.be/TKlfBnv-2Gs?si=z7_Ekwqmv5GpraLF" TargetMode="External"/><Relationship Id="rId6" Type="http://schemas.openxmlformats.org/officeDocument/2006/relationships/hyperlink" Target="https://youtu.be/eIjlUNOi3x4?si=Ndti9yFVznH1yrmW" TargetMode="External"/><Relationship Id="rId7" Type="http://schemas.openxmlformats.org/officeDocument/2006/relationships/hyperlink" Target="https://youtu.be/pXFtoUTINuU?si=dfha62r_JAgC9DRs" TargetMode="External"/><Relationship Id="rId8" Type="http://schemas.openxmlformats.org/officeDocument/2006/relationships/hyperlink" Target="https://youtu.be/pXN-6HEai5k?si=_7pumX0pKOHLcAN-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2"/>
            <a:ext cx="9144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flipH="1" rot="10800000">
            <a:off x="-363" y="-1"/>
            <a:ext cx="4572001" cy="6858000"/>
          </a:xfrm>
          <a:prstGeom prst="rect">
            <a:avLst/>
          </a:prstGeom>
          <a:gradFill>
            <a:gsLst>
              <a:gs pos="0">
                <a:srgbClr val="000000">
                  <a:alpha val="93725"/>
                </a:srgbClr>
              </a:gs>
              <a:gs pos="8000">
                <a:srgbClr val="000000">
                  <a:alpha val="93725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flipH="1" rot="-5400000">
            <a:off x="-971913" y="1314451"/>
            <a:ext cx="6858003" cy="4229101"/>
          </a:xfrm>
          <a:prstGeom prst="rect">
            <a:avLst/>
          </a:prstGeom>
          <a:gradFill>
            <a:gsLst>
              <a:gs pos="0">
                <a:srgbClr val="4F81BD">
                  <a:alpha val="22745"/>
                </a:srgbClr>
              </a:gs>
              <a:gs pos="71000">
                <a:srgbClr val="244061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flipH="1" rot="10800000">
            <a:off x="-5638" y="2217950"/>
            <a:ext cx="4577638" cy="4640049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72000">
                <a:srgbClr val="000000">
                  <a:alpha val="20784"/>
                </a:srgbClr>
              </a:gs>
              <a:gs pos="100000">
                <a:srgbClr val="000000">
                  <a:alpha val="20784"/>
                </a:srgbClr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4137312">
            <a:off x="-156132" y="1791483"/>
            <a:ext cx="4640488" cy="3480366"/>
          </a:xfrm>
          <a:prstGeom prst="ellipse">
            <a:avLst/>
          </a:prstGeom>
          <a:gradFill>
            <a:gsLst>
              <a:gs pos="0">
                <a:srgbClr val="4F81BD">
                  <a:alpha val="0"/>
                </a:srgbClr>
              </a:gs>
              <a:gs pos="52999">
                <a:srgbClr val="4F81BD">
                  <a:alpha val="0"/>
                </a:srgbClr>
              </a:gs>
              <a:gs pos="100000">
                <a:srgbClr val="B7CCE4">
                  <a:alpha val="14901"/>
                </a:srgbClr>
              </a:gs>
            </a:gsLst>
            <a:lin ang="16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flipH="1" rot="10800000">
            <a:off x="-5639" y="0"/>
            <a:ext cx="4577639" cy="6870700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4000">
                <a:srgbClr val="4F81BD">
                  <a:alpha val="0"/>
                </a:srgbClr>
              </a:gs>
              <a:gs pos="100000">
                <a:srgbClr val="000000">
                  <a:alpha val="70980"/>
                </a:srgbClr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>
            <p:ph type="title"/>
          </p:nvPr>
        </p:nvSpPr>
        <p:spPr>
          <a:xfrm>
            <a:off x="802342" y="2407694"/>
            <a:ext cx="3425764" cy="3220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attrocento Sans"/>
              <a:buNone/>
            </a:pPr>
            <a:r>
              <a:rPr b="1" lang="en-US" sz="2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Unveiling the Unseen: Mathematical Explorations in Tomography and Imaging Techniques</a:t>
            </a:r>
            <a:endParaRPr/>
          </a:p>
        </p:txBody>
      </p:sp>
      <p:pic>
        <p:nvPicPr>
          <p:cNvPr descr="A close-up of a human chest&#10;&#10;Description automatically generated" id="95" name="Google Shape;95;p1"/>
          <p:cNvPicPr preferRelativeResize="0"/>
          <p:nvPr/>
        </p:nvPicPr>
        <p:blipFill rotWithShape="1">
          <a:blip r:embed="rId3">
            <a:alphaModFix/>
          </a:blip>
          <a:srcRect b="0" l="21801" r="12814" t="0"/>
          <a:stretch/>
        </p:blipFill>
        <p:spPr>
          <a:xfrm>
            <a:off x="4914899" y="457200"/>
            <a:ext cx="3886201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949082" y="5817819"/>
            <a:ext cx="3279024" cy="829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attrocento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Matt Matilla</a:t>
            </a:r>
            <a:endParaRPr b="0" i="0" sz="18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attrocento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Sylvan Hills Jr. High School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attrocento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Sherwood, Arkansas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0"/>
          <p:cNvSpPr/>
          <p:nvPr/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366092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0"/>
          <p:cNvSpPr/>
          <p:nvPr/>
        </p:nvSpPr>
        <p:spPr>
          <a:xfrm flipH="1" rot="10800000">
            <a:off x="6096642" y="0"/>
            <a:ext cx="3047358" cy="1576412"/>
          </a:xfrm>
          <a:prstGeom prst="rect">
            <a:avLst/>
          </a:prstGeom>
          <a:gradFill>
            <a:gsLst>
              <a:gs pos="0">
                <a:srgbClr val="244061">
                  <a:alpha val="67843"/>
                </a:srgbClr>
              </a:gs>
              <a:gs pos="19000">
                <a:srgbClr val="244061">
                  <a:alpha val="67843"/>
                </a:srgbClr>
              </a:gs>
              <a:gs pos="100000">
                <a:srgbClr val="4F81BD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/>
          <p:cNvSpPr/>
          <p:nvPr/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3000">
                <a:srgbClr val="4F81BD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 txBox="1"/>
          <p:nvPr>
            <p:ph type="title"/>
          </p:nvPr>
        </p:nvSpPr>
        <p:spPr>
          <a:xfrm>
            <a:off x="1028697" y="348865"/>
            <a:ext cx="7533018" cy="877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Differentiation Strategies</a:t>
            </a:r>
            <a:endParaRPr/>
          </a:p>
        </p:txBody>
      </p:sp>
      <p:grpSp>
        <p:nvGrpSpPr>
          <p:cNvPr id="281" name="Google Shape;281;p10"/>
          <p:cNvGrpSpPr/>
          <p:nvPr/>
        </p:nvGrpSpPr>
        <p:grpSpPr>
          <a:xfrm>
            <a:off x="529571" y="2881481"/>
            <a:ext cx="8102812" cy="2655000"/>
            <a:chOff x="46529" y="768902"/>
            <a:chExt cx="8102812" cy="2655000"/>
          </a:xfrm>
        </p:grpSpPr>
        <p:sp>
          <p:nvSpPr>
            <p:cNvPr id="282" name="Google Shape;282;p10"/>
            <p:cNvSpPr/>
            <p:nvPr/>
          </p:nvSpPr>
          <p:spPr>
            <a:xfrm>
              <a:off x="518185" y="768902"/>
              <a:ext cx="1475437" cy="1475437"/>
            </a:xfrm>
            <a:prstGeom prst="ellipse">
              <a:avLst/>
            </a:prstGeom>
            <a:solidFill>
              <a:srgbClr val="BF5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832623" y="1083340"/>
              <a:ext cx="846562" cy="84656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46529" y="2703902"/>
              <a:ext cx="241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0"/>
            <p:cNvSpPr txBox="1"/>
            <p:nvPr/>
          </p:nvSpPr>
          <p:spPr>
            <a:xfrm>
              <a:off x="46529" y="2703902"/>
              <a:ext cx="241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SPED STUDENTS: TACTILE MATERIALS, STEP-BY-STEP GUIDES.</a:t>
              </a:r>
              <a:endParaRPr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3360216" y="768902"/>
              <a:ext cx="1475437" cy="14754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3674654" y="1083340"/>
              <a:ext cx="846562" cy="84656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2888560" y="2703902"/>
              <a:ext cx="241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0"/>
            <p:cNvSpPr txBox="1"/>
            <p:nvPr/>
          </p:nvSpPr>
          <p:spPr>
            <a:xfrm>
              <a:off x="2888560" y="2703902"/>
              <a:ext cx="241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ELL STUDENTS: BILINGUAL GLOSSARIES, VISUALS, VERBAL EXPLANATIONS.</a:t>
              </a:r>
              <a:endParaRPr/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6202248" y="768902"/>
              <a:ext cx="1475437" cy="147543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6516685" y="1083340"/>
              <a:ext cx="846562" cy="84656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5730591" y="2703902"/>
              <a:ext cx="241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0"/>
            <p:cNvSpPr txBox="1"/>
            <p:nvPr/>
          </p:nvSpPr>
          <p:spPr>
            <a:xfrm>
              <a:off x="5730591" y="2703902"/>
              <a:ext cx="241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ADVANCED LEARNERS: COMPLEX INVERSION PROBLEMS, FILTERED BACK PROJECTION.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1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1"/>
          <p:cNvSpPr/>
          <p:nvPr/>
        </p:nvSpPr>
        <p:spPr>
          <a:xfrm flipH="1" rot="10800000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0000">
                <a:srgbClr val="4F81BD">
                  <a:alpha val="0"/>
                </a:srgbClr>
              </a:gs>
              <a:gs pos="100000">
                <a:srgbClr val="244061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1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F81BD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1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244061">
                  <a:alpha val="51764"/>
                </a:srgbClr>
              </a:gs>
              <a:gs pos="100000">
                <a:srgbClr val="244061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1"/>
          <p:cNvSpPr txBox="1"/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Wrap-Up and Extensions</a:t>
            </a:r>
            <a:endParaRPr/>
          </a:p>
        </p:txBody>
      </p:sp>
      <p:sp>
        <p:nvSpPr>
          <p:cNvPr id="305" name="Google Shape;305;p11"/>
          <p:cNvSpPr txBox="1"/>
          <p:nvPr>
            <p:ph idx="1" type="body"/>
          </p:nvPr>
        </p:nvSpPr>
        <p:spPr>
          <a:xfrm>
            <a:off x="1028699" y="2318197"/>
            <a:ext cx="7293023" cy="3683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Wrap-Up: Compare reconstructions with original objects. Discuss applications in medicine and material science. Extensions: Research MRI/ultrasound imaging. Enhance shadow imaging devices.</a:t>
            </a:r>
            <a:endParaRPr/>
          </a:p>
          <a:p>
            <a:pPr indent="0" lvl="0" marL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2"/>
          <p:cNvSpPr/>
          <p:nvPr/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366092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2"/>
          <p:cNvSpPr/>
          <p:nvPr/>
        </p:nvSpPr>
        <p:spPr>
          <a:xfrm flipH="1" rot="10800000">
            <a:off x="6096642" y="0"/>
            <a:ext cx="3047358" cy="1576412"/>
          </a:xfrm>
          <a:prstGeom prst="rect">
            <a:avLst/>
          </a:prstGeom>
          <a:gradFill>
            <a:gsLst>
              <a:gs pos="0">
                <a:srgbClr val="244061">
                  <a:alpha val="67843"/>
                </a:srgbClr>
              </a:gs>
              <a:gs pos="19000">
                <a:srgbClr val="244061">
                  <a:alpha val="67843"/>
                </a:srgbClr>
              </a:gs>
              <a:gs pos="100000">
                <a:srgbClr val="4F81BD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2"/>
          <p:cNvSpPr/>
          <p:nvPr/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3000">
                <a:srgbClr val="4F81BD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2"/>
          <p:cNvSpPr txBox="1"/>
          <p:nvPr>
            <p:ph type="title"/>
          </p:nvPr>
        </p:nvSpPr>
        <p:spPr>
          <a:xfrm>
            <a:off x="1028697" y="348865"/>
            <a:ext cx="7533018" cy="877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Assessment</a:t>
            </a:r>
            <a:endParaRPr/>
          </a:p>
        </p:txBody>
      </p:sp>
      <p:grpSp>
        <p:nvGrpSpPr>
          <p:cNvPr id="315" name="Google Shape;315;p12"/>
          <p:cNvGrpSpPr/>
          <p:nvPr/>
        </p:nvGrpSpPr>
        <p:grpSpPr>
          <a:xfrm>
            <a:off x="568102" y="2808681"/>
            <a:ext cx="8025750" cy="2800600"/>
            <a:chOff x="85060" y="696102"/>
            <a:chExt cx="8025750" cy="2800600"/>
          </a:xfrm>
        </p:grpSpPr>
        <p:sp>
          <p:nvSpPr>
            <p:cNvPr id="316" name="Google Shape;316;p12"/>
            <p:cNvSpPr/>
            <p:nvPr/>
          </p:nvSpPr>
          <p:spPr>
            <a:xfrm>
              <a:off x="1099810" y="696102"/>
              <a:ext cx="1660500" cy="16605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85060" y="2776702"/>
              <a:ext cx="369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2"/>
            <p:cNvSpPr txBox="1"/>
            <p:nvPr/>
          </p:nvSpPr>
          <p:spPr>
            <a:xfrm>
              <a:off x="85060" y="2776702"/>
              <a:ext cx="369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Formative: Observation, guiding questions, peer feedback.</a:t>
              </a:r>
              <a:endParaRPr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435560" y="696102"/>
              <a:ext cx="1660500" cy="16605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4420810" y="2776702"/>
              <a:ext cx="369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2"/>
            <p:cNvSpPr txBox="1"/>
            <p:nvPr/>
          </p:nvSpPr>
          <p:spPr>
            <a:xfrm>
              <a:off x="4420810" y="2776702"/>
              <a:ext cx="369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Summative: Accuracy of reconstructed objects, reflection write-up.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3"/>
          <p:cNvSpPr/>
          <p:nvPr/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366092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3"/>
          <p:cNvSpPr/>
          <p:nvPr/>
        </p:nvSpPr>
        <p:spPr>
          <a:xfrm flipH="1" rot="10800000">
            <a:off x="6096642" y="0"/>
            <a:ext cx="3047358" cy="1576412"/>
          </a:xfrm>
          <a:prstGeom prst="rect">
            <a:avLst/>
          </a:prstGeom>
          <a:gradFill>
            <a:gsLst>
              <a:gs pos="0">
                <a:srgbClr val="244061">
                  <a:alpha val="67843"/>
                </a:srgbClr>
              </a:gs>
              <a:gs pos="19000">
                <a:srgbClr val="244061">
                  <a:alpha val="67843"/>
                </a:srgbClr>
              </a:gs>
              <a:gs pos="100000">
                <a:srgbClr val="4F81BD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3"/>
          <p:cNvSpPr/>
          <p:nvPr/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3000">
                <a:srgbClr val="4F81BD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3"/>
          <p:cNvSpPr txBox="1"/>
          <p:nvPr>
            <p:ph type="title"/>
          </p:nvPr>
        </p:nvSpPr>
        <p:spPr>
          <a:xfrm>
            <a:off x="1028697" y="348865"/>
            <a:ext cx="7533018" cy="877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Culminating Project</a:t>
            </a:r>
            <a:endParaRPr/>
          </a:p>
        </p:txBody>
      </p:sp>
      <p:grpSp>
        <p:nvGrpSpPr>
          <p:cNvPr id="331" name="Google Shape;331;p13"/>
          <p:cNvGrpSpPr/>
          <p:nvPr/>
        </p:nvGrpSpPr>
        <p:grpSpPr>
          <a:xfrm>
            <a:off x="568102" y="2808681"/>
            <a:ext cx="8025750" cy="2800600"/>
            <a:chOff x="85060" y="696102"/>
            <a:chExt cx="8025750" cy="2800600"/>
          </a:xfrm>
        </p:grpSpPr>
        <p:sp>
          <p:nvSpPr>
            <p:cNvPr id="332" name="Google Shape;332;p13"/>
            <p:cNvSpPr/>
            <p:nvPr/>
          </p:nvSpPr>
          <p:spPr>
            <a:xfrm>
              <a:off x="1099810" y="696102"/>
              <a:ext cx="1660500" cy="16605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85060" y="2776702"/>
              <a:ext cx="369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3"/>
            <p:cNvSpPr txBox="1"/>
            <p:nvPr/>
          </p:nvSpPr>
          <p:spPr>
            <a:xfrm>
              <a:off x="85060" y="2776702"/>
              <a:ext cx="369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Task: Create a presentation or poster on inversion problems and imaging techniques. </a:t>
              </a: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5435560" y="696102"/>
              <a:ext cx="1660500" cy="16605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4420810" y="2776702"/>
              <a:ext cx="369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3"/>
            <p:cNvSpPr txBox="1"/>
            <p:nvPr/>
          </p:nvSpPr>
          <p:spPr>
            <a:xfrm>
              <a:off x="4420810" y="2776702"/>
              <a:ext cx="369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Focus: Medical and scientific applications.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16a6a907ea_0_0"/>
          <p:cNvSpPr/>
          <p:nvPr/>
        </p:nvSpPr>
        <p:spPr>
          <a:xfrm>
            <a:off x="0" y="0"/>
            <a:ext cx="9144000" cy="174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316a6a907ea_0_0"/>
          <p:cNvSpPr/>
          <p:nvPr/>
        </p:nvSpPr>
        <p:spPr>
          <a:xfrm flipH="1">
            <a:off x="0" y="0"/>
            <a:ext cx="9144000" cy="1575900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366092"/>
              </a:gs>
            </a:gsLst>
            <a:lin ang="840013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316a6a907ea_0_0"/>
          <p:cNvSpPr/>
          <p:nvPr/>
        </p:nvSpPr>
        <p:spPr>
          <a:xfrm flipH="1" rot="10800000">
            <a:off x="6096642" y="-88"/>
            <a:ext cx="3047400" cy="1576500"/>
          </a:xfrm>
          <a:prstGeom prst="rect">
            <a:avLst/>
          </a:prstGeom>
          <a:gradFill>
            <a:gsLst>
              <a:gs pos="0">
                <a:srgbClr val="244061">
                  <a:alpha val="67843"/>
                </a:srgbClr>
              </a:gs>
              <a:gs pos="19000">
                <a:srgbClr val="244061">
                  <a:alpha val="67843"/>
                </a:srgbClr>
              </a:gs>
              <a:gs pos="100000">
                <a:srgbClr val="4F81BD">
                  <a:alpha val="78823"/>
                </a:srgbClr>
              </a:gs>
            </a:gsLst>
            <a:lin ang="1920016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316a6a907ea_0_0"/>
          <p:cNvSpPr/>
          <p:nvPr/>
        </p:nvSpPr>
        <p:spPr>
          <a:xfrm rot="5400000">
            <a:off x="3783751" y="-3783750"/>
            <a:ext cx="1576500" cy="9144000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3000">
                <a:srgbClr val="4F81BD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3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316a6a907ea_0_0"/>
          <p:cNvSpPr txBox="1"/>
          <p:nvPr>
            <p:ph type="title"/>
          </p:nvPr>
        </p:nvSpPr>
        <p:spPr>
          <a:xfrm>
            <a:off x="1028697" y="348865"/>
            <a:ext cx="75330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Videos</a:t>
            </a:r>
            <a:endParaRPr/>
          </a:p>
        </p:txBody>
      </p:sp>
      <p:sp>
        <p:nvSpPr>
          <p:cNvPr id="347" name="Google Shape;347;g316a6a907ea_0_0"/>
          <p:cNvSpPr txBox="1"/>
          <p:nvPr/>
        </p:nvSpPr>
        <p:spPr>
          <a:xfrm>
            <a:off x="1058950" y="1865775"/>
            <a:ext cx="7533000" cy="4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X-ray traveling through empty space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u="sng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https://youtu.be/bIVmEhY1F1A?si=GtNflX1yqIQGk9Oq</a:t>
            </a:r>
            <a:endParaRPr sz="1200" u="sng">
              <a:solidFill>
                <a:srgbClr val="46788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Simulated demonstration of X-ray tomography of human head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u="sng">
                <a:solidFill>
                  <a:srgbClr val="46788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https://youtu.be/3nhxbVYyXuk?si=mKMwW156ELCPxDWn</a:t>
            </a:r>
            <a:endParaRPr sz="1200" u="sng">
              <a:solidFill>
                <a:srgbClr val="46788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Filtered back-projection reconstruction of a head slice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u="sng">
                <a:solidFill>
                  <a:srgbClr val="46788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https://youtu.be/TKlfBnv-2Gs?si=z7_Ekwqmv5GpraLF</a:t>
            </a:r>
            <a:endParaRPr sz="1200" u="sng">
              <a:solidFill>
                <a:srgbClr val="46788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Tomographic mystery involving the letter 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u="sng">
                <a:solidFill>
                  <a:srgbClr val="467886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https://youtu.be/eIjlUNOi3x4?si=Ndti9yFVznH1yrmW</a:t>
            </a:r>
            <a:endParaRPr sz="1200" u="sng">
              <a:solidFill>
                <a:srgbClr val="46788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Tomographic airport security mystery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u="sng">
                <a:solidFill>
                  <a:srgbClr val="467886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https://youtu.be/pXFtoUTINuU?si=dfha62r_JAgC9DRs</a:t>
            </a:r>
            <a:endParaRPr sz="1200" u="sng">
              <a:solidFill>
                <a:srgbClr val="46788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Chinese character tomographic mystery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rgbClr val="467886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https://youtu.be/pXN-6HEai5k?si=_7pumX0pKOHLcAN-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 flipH="1" rot="5400000">
            <a:off x="-1914813" y="1914812"/>
            <a:ext cx="6858000" cy="3028377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366092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 flipH="1" rot="5400000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F81BD">
                  <a:alpha val="45882"/>
                </a:srgbClr>
              </a:gs>
              <a:gs pos="100000">
                <a:srgbClr val="4F81BD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 flipH="1" rot="5400000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4F81BD">
                  <a:alpha val="28627"/>
                </a:srgbClr>
              </a:gs>
              <a:gs pos="2000">
                <a:srgbClr val="4F81BD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 rot="-964587">
            <a:off x="-376302" y="969718"/>
            <a:ext cx="292526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F81BD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 flipH="1" rot="5400000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93B3D7">
                  <a:alpha val="10980"/>
                </a:srgbClr>
              </a:gs>
              <a:gs pos="100000">
                <a:srgbClr val="93B3D7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>
            <p:ph type="title"/>
          </p:nvPr>
        </p:nvSpPr>
        <p:spPr>
          <a:xfrm>
            <a:off x="439858" y="1683756"/>
            <a:ext cx="2336449" cy="23963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Intended Audience</a:t>
            </a: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3678789" y="753103"/>
            <a:ext cx="5000124" cy="5448592"/>
            <a:chOff x="0" y="2663"/>
            <a:chExt cx="5000124" cy="5448592"/>
          </a:xfrm>
        </p:grpSpPr>
        <p:cxnSp>
          <p:nvCxnSpPr>
            <p:cNvPr id="109" name="Google Shape;109;p2"/>
            <p:cNvCxnSpPr/>
            <p:nvPr/>
          </p:nvCxnSpPr>
          <p:spPr>
            <a:xfrm>
              <a:off x="0" y="2663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D03F3B"/>
                </a:gs>
                <a:gs pos="100000">
                  <a:srgbClr val="FF9995"/>
                </a:gs>
              </a:gsLst>
              <a:lin ang="16200000" scaled="0"/>
            </a:gradFill>
            <a:ln cap="flat" cmpd="sng" w="9525">
              <a:solidFill>
                <a:srgbClr val="BF504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110" name="Google Shape;110;p2"/>
            <p:cNvSpPr/>
            <p:nvPr/>
          </p:nvSpPr>
          <p:spPr>
            <a:xfrm>
              <a:off x="0" y="2663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0" y="2663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rPr b="0" i="0" lang="en-US" sz="3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7th to 12th grade students </a:t>
              </a:r>
              <a:endParaRPr/>
            </a:p>
          </p:txBody>
        </p:sp>
        <p:cxnSp>
          <p:nvCxnSpPr>
            <p:cNvPr id="112" name="Google Shape;112;p2"/>
            <p:cNvCxnSpPr/>
            <p:nvPr/>
          </p:nvCxnSpPr>
          <p:spPr>
            <a:xfrm>
              <a:off x="0" y="1818861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CA9E42"/>
                </a:gs>
                <a:gs pos="100000">
                  <a:srgbClr val="FFD99A"/>
                </a:gs>
              </a:gsLst>
              <a:lin ang="16200000" scaled="0"/>
            </a:gradFill>
            <a:ln cap="flat" cmpd="sng" w="9525">
              <a:solidFill>
                <a:srgbClr val="BB995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113" name="Google Shape;113;p2"/>
            <p:cNvSpPr/>
            <p:nvPr/>
          </p:nvSpPr>
          <p:spPr>
            <a:xfrm>
              <a:off x="0" y="1818861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0" y="1818861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rPr b="0" i="0" lang="en-US" sz="3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Subjects: Mathematics &amp; Physics. </a:t>
              </a:r>
              <a:endParaRPr/>
            </a:p>
          </p:txBody>
        </p:sp>
        <p:cxnSp>
          <p:nvCxnSpPr>
            <p:cNvPr id="115" name="Google Shape;115;p2"/>
            <p:cNvCxnSpPr/>
            <p:nvPr/>
          </p:nvCxnSpPr>
          <p:spPr>
            <a:xfrm>
              <a:off x="0" y="3635058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9DC749"/>
                </a:gs>
                <a:gs pos="100000">
                  <a:srgbClr val="D9FF9D"/>
                </a:gs>
              </a:gsLst>
              <a:lin ang="16200000" scaled="0"/>
            </a:gradFill>
            <a:ln cap="flat" cmpd="sng" w="9525">
              <a:solidFill>
                <a:srgbClr val="99B95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116" name="Google Shape;116;p2"/>
            <p:cNvSpPr/>
            <p:nvPr/>
          </p:nvSpPr>
          <p:spPr>
            <a:xfrm>
              <a:off x="0" y="3635058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0" y="3635058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rPr b="0" i="0" lang="en-US" sz="3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Goal: Explore real-world imaging techniques and inversion problems.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366092"/>
              </a:gs>
            </a:gsLst>
            <a:lin ang="197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0">
                <a:srgbClr val="244061">
                  <a:alpha val="67843"/>
                </a:srgbClr>
              </a:gs>
              <a:gs pos="19000">
                <a:srgbClr val="244061">
                  <a:alpha val="67843"/>
                </a:srgbClr>
              </a:gs>
              <a:gs pos="100000">
                <a:srgbClr val="4F81BD">
                  <a:alpha val="47843"/>
                </a:srgbClr>
              </a:gs>
            </a:gsLst>
            <a:lin ang="191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 flipH="1" rot="-5400000">
            <a:off x="3486646" y="-3486043"/>
            <a:ext cx="2170709" cy="9144000"/>
          </a:xfrm>
          <a:prstGeom prst="rect">
            <a:avLst/>
          </a:prstGeom>
          <a:gradFill>
            <a:gsLst>
              <a:gs pos="0">
                <a:srgbClr val="366092">
                  <a:alpha val="15686"/>
                </a:srgbClr>
              </a:gs>
              <a:gs pos="23000">
                <a:srgbClr val="366092">
                  <a:alpha val="15686"/>
                </a:srgbClr>
              </a:gs>
              <a:gs pos="99000">
                <a:srgbClr val="000000">
                  <a:alpha val="44705"/>
                </a:srgbClr>
              </a:gs>
              <a:gs pos="100000">
                <a:srgbClr val="000000">
                  <a:alpha val="44705"/>
                </a:srgbClr>
              </a:gs>
            </a:gsLst>
            <a:lin ang="210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>
            <p:ph type="title"/>
          </p:nvPr>
        </p:nvSpPr>
        <p:spPr>
          <a:xfrm>
            <a:off x="1037673" y="348865"/>
            <a:ext cx="7288583" cy="15764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Objectives</a:t>
            </a:r>
            <a:endParaRPr/>
          </a:p>
        </p:txBody>
      </p:sp>
      <p:grpSp>
        <p:nvGrpSpPr>
          <p:cNvPr id="127" name="Google Shape;127;p3"/>
          <p:cNvGrpSpPr/>
          <p:nvPr/>
        </p:nvGrpSpPr>
        <p:grpSpPr>
          <a:xfrm>
            <a:off x="1707380" y="2617971"/>
            <a:ext cx="5747194" cy="3685420"/>
            <a:chOff x="1224338" y="1992"/>
            <a:chExt cx="5747194" cy="3685420"/>
          </a:xfrm>
        </p:grpSpPr>
        <p:sp>
          <p:nvSpPr>
            <p:cNvPr id="128" name="Google Shape;128;p3"/>
            <p:cNvSpPr/>
            <p:nvPr/>
          </p:nvSpPr>
          <p:spPr>
            <a:xfrm>
              <a:off x="3799755" y="729437"/>
              <a:ext cx="562159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BF504D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4066016" y="772193"/>
              <a:ext cx="29637" cy="5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1224338" y="1992"/>
              <a:ext cx="2577217" cy="1546330"/>
            </a:xfrm>
            <a:prstGeom prst="rect">
              <a:avLst/>
            </a:prstGeom>
            <a:solidFill>
              <a:srgbClr val="BF504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1224338" y="1992"/>
              <a:ext cx="2577217" cy="1546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2550" lIns="126275" spcFirstLastPara="1" rIns="126275" wrap="square" tIns="132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UNDERSTAND INVERSION PROBLEMS AND THEIR APPLICATIONS.</a:t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512946" y="1546522"/>
              <a:ext cx="3169977" cy="56215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3650"/>
                  </a:lnTo>
                  <a:lnTo>
                    <a:pt x="0" y="63650"/>
                  </a:ln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rgbClr val="BB9952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4017312" y="1824638"/>
              <a:ext cx="161246" cy="5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394315" y="1992"/>
              <a:ext cx="2577217" cy="1546330"/>
            </a:xfrm>
            <a:prstGeom prst="rect">
              <a:avLst/>
            </a:prstGeom>
            <a:solidFill>
              <a:srgbClr val="BC82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4394315" y="1992"/>
              <a:ext cx="2577217" cy="1546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2550" lIns="126275" spcFirstLastPara="1" rIns="126275" wrap="square" tIns="132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RECONSTRUCT HIDDEN OBJECTS USING GEOMETRY AND MATH.</a:t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799755" y="2868527"/>
              <a:ext cx="562159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99B958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4066016" y="2911283"/>
              <a:ext cx="29637" cy="5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224338" y="2141082"/>
              <a:ext cx="2577217" cy="1546330"/>
            </a:xfrm>
            <a:prstGeom prst="rect">
              <a:avLst/>
            </a:prstGeom>
            <a:solidFill>
              <a:srgbClr val="BBB05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1224338" y="2141082"/>
              <a:ext cx="2577217" cy="1546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2550" lIns="126275" spcFirstLastPara="1" rIns="126275" wrap="square" tIns="132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BUILD AND CALIBRATE SHADOW IMAGING DEVICES.</a:t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394315" y="2141082"/>
              <a:ext cx="2577217" cy="1546330"/>
            </a:xfrm>
            <a:prstGeom prst="rect">
              <a:avLst/>
            </a:prstGeom>
            <a:solidFill>
              <a:srgbClr val="99B95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4394315" y="2141082"/>
              <a:ext cx="2577217" cy="1546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2550" lIns="126275" spcFirstLastPara="1" rIns="126275" wrap="square" tIns="132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EXPLORE MATHEMATICAL ALGORITHMS IN X-RAY TOMOGRAPHY.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 flipH="1" rot="5400000">
            <a:off x="-1914813" y="1914812"/>
            <a:ext cx="6858000" cy="3028377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366092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 flipH="1" rot="5400000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F81BD">
                  <a:alpha val="45882"/>
                </a:srgbClr>
              </a:gs>
              <a:gs pos="100000">
                <a:srgbClr val="4F81BD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 flipH="1" rot="5400000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4F81BD">
                  <a:alpha val="28627"/>
                </a:srgbClr>
              </a:gs>
              <a:gs pos="2000">
                <a:srgbClr val="4F81BD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 rot="-964587">
            <a:off x="-376302" y="969718"/>
            <a:ext cx="292526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F81BD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 flipH="1" rot="5400000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93B3D7">
                  <a:alpha val="10980"/>
                </a:srgbClr>
              </a:gs>
              <a:gs pos="100000">
                <a:srgbClr val="93B3D7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 txBox="1"/>
          <p:nvPr>
            <p:ph type="title"/>
          </p:nvPr>
        </p:nvSpPr>
        <p:spPr>
          <a:xfrm>
            <a:off x="439858" y="1683756"/>
            <a:ext cx="2336449" cy="23963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Materials</a:t>
            </a:r>
            <a:endParaRPr/>
          </a:p>
        </p:txBody>
      </p:sp>
      <p:grpSp>
        <p:nvGrpSpPr>
          <p:cNvPr id="153" name="Google Shape;153;p4"/>
          <p:cNvGrpSpPr/>
          <p:nvPr/>
        </p:nvGrpSpPr>
        <p:grpSpPr>
          <a:xfrm>
            <a:off x="3678789" y="750440"/>
            <a:ext cx="5000124" cy="5453920"/>
            <a:chOff x="0" y="0"/>
            <a:chExt cx="5000124" cy="5453920"/>
          </a:xfrm>
        </p:grpSpPr>
        <p:cxnSp>
          <p:nvCxnSpPr>
            <p:cNvPr id="154" name="Google Shape;154;p4"/>
            <p:cNvCxnSpPr/>
            <p:nvPr/>
          </p:nvCxnSpPr>
          <p:spPr>
            <a:xfrm>
              <a:off x="0" y="0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D03F3B"/>
                </a:gs>
                <a:gs pos="100000">
                  <a:srgbClr val="FF9995"/>
                </a:gs>
              </a:gsLst>
              <a:lin ang="16200000" scaled="0"/>
            </a:gradFill>
            <a:ln cap="flat" cmpd="sng" w="9525">
              <a:solidFill>
                <a:srgbClr val="BF504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155" name="Google Shape;155;p4"/>
            <p:cNvSpPr/>
            <p:nvPr/>
          </p:nvSpPr>
          <p:spPr>
            <a:xfrm>
              <a:off x="0" y="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0" y="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b="0" i="0" lang="en-US" sz="3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Cardboard box</a:t>
              </a:r>
              <a:endParaRPr/>
            </a:p>
          </p:txBody>
        </p:sp>
        <p:cxnSp>
          <p:nvCxnSpPr>
            <p:cNvPr id="157" name="Google Shape;157;p4"/>
            <p:cNvCxnSpPr/>
            <p:nvPr/>
          </p:nvCxnSpPr>
          <p:spPr>
            <a:xfrm>
              <a:off x="0" y="681740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A0C94A"/>
                </a:gs>
                <a:gs pos="100000">
                  <a:srgbClr val="DBFF9C"/>
                </a:gs>
              </a:gsLst>
              <a:lin ang="16200000" scaled="0"/>
            </a:gra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158" name="Google Shape;158;p4"/>
            <p:cNvSpPr/>
            <p:nvPr/>
          </p:nvSpPr>
          <p:spPr>
            <a:xfrm>
              <a:off x="0" y="68174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0" y="68174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b="0" i="0" lang="en-US" sz="3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tracing paper</a:t>
              </a:r>
              <a:endParaRPr/>
            </a:p>
          </p:txBody>
        </p:sp>
        <p:cxnSp>
          <p:nvCxnSpPr>
            <p:cNvPr id="160" name="Google Shape;160;p4"/>
            <p:cNvCxnSpPr/>
            <p:nvPr/>
          </p:nvCxnSpPr>
          <p:spPr>
            <a:xfrm>
              <a:off x="0" y="1363480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7F5AAB"/>
                </a:gs>
                <a:gs pos="100000">
                  <a:srgbClr val="C7AEED"/>
                </a:gs>
              </a:gsLst>
              <a:lin ang="16200000" scaled="0"/>
            </a:gra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161" name="Google Shape;161;p4"/>
            <p:cNvSpPr/>
            <p:nvPr/>
          </p:nvSpPr>
          <p:spPr>
            <a:xfrm>
              <a:off x="0" y="136348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"/>
            <p:cNvSpPr txBox="1"/>
            <p:nvPr/>
          </p:nvSpPr>
          <p:spPr>
            <a:xfrm>
              <a:off x="0" y="136348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b="0" i="0" lang="en-US" sz="3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light source</a:t>
              </a:r>
              <a:endParaRPr/>
            </a:p>
          </p:txBody>
        </p:sp>
        <p:cxnSp>
          <p:nvCxnSpPr>
            <p:cNvPr id="163" name="Google Shape;163;p4"/>
            <p:cNvCxnSpPr/>
            <p:nvPr/>
          </p:nvCxnSpPr>
          <p:spPr>
            <a:xfrm>
              <a:off x="0" y="2045220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36B7D7"/>
                </a:gs>
                <a:gs pos="100000">
                  <a:srgbClr val="90EFFF"/>
                </a:gs>
              </a:gsLst>
              <a:lin ang="16200000" scaled="0"/>
            </a:gradFill>
            <a:ln cap="flat" cmpd="sng" w="9525">
              <a:solidFill>
                <a:srgbClr val="49ACC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164" name="Google Shape;164;p4"/>
            <p:cNvSpPr/>
            <p:nvPr/>
          </p:nvSpPr>
          <p:spPr>
            <a:xfrm>
              <a:off x="0" y="204522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0" y="204522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b="0" i="0" lang="en-US" sz="3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Ruler</a:t>
              </a:r>
              <a:endParaRPr/>
            </a:p>
          </p:txBody>
        </p:sp>
        <p:cxnSp>
          <p:nvCxnSpPr>
            <p:cNvPr id="166" name="Google Shape;166;p4"/>
            <p:cNvCxnSpPr/>
            <p:nvPr/>
          </p:nvCxnSpPr>
          <p:spPr>
            <a:xfrm>
              <a:off x="0" y="2726960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FF9228"/>
                </a:gs>
                <a:gs pos="100000">
                  <a:srgbClr val="FFB771"/>
                </a:gs>
              </a:gsLst>
              <a:lin ang="16200000" scaled="0"/>
            </a:gradFill>
            <a:ln cap="flat" cmpd="sng" w="9525">
              <a:solidFill>
                <a:srgbClr val="F795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167" name="Google Shape;167;p4"/>
            <p:cNvSpPr/>
            <p:nvPr/>
          </p:nvSpPr>
          <p:spPr>
            <a:xfrm>
              <a:off x="0" y="272696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 txBox="1"/>
            <p:nvPr/>
          </p:nvSpPr>
          <p:spPr>
            <a:xfrm>
              <a:off x="0" y="272696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b="0" i="0" lang="en-US" sz="3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protractor</a:t>
              </a:r>
              <a:endParaRPr/>
            </a:p>
          </p:txBody>
        </p:sp>
        <p:cxnSp>
          <p:nvCxnSpPr>
            <p:cNvPr id="169" name="Google Shape;169;p4"/>
            <p:cNvCxnSpPr/>
            <p:nvPr/>
          </p:nvCxnSpPr>
          <p:spPr>
            <a:xfrm>
              <a:off x="0" y="3408700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D03F3B"/>
                </a:gs>
                <a:gs pos="100000">
                  <a:srgbClr val="FF9995"/>
                </a:gs>
              </a:gsLst>
              <a:lin ang="16200000" scaled="0"/>
            </a:gradFill>
            <a:ln cap="flat" cmpd="sng" w="9525">
              <a:solidFill>
                <a:srgbClr val="BF504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170" name="Google Shape;170;p4"/>
            <p:cNvSpPr/>
            <p:nvPr/>
          </p:nvSpPr>
          <p:spPr>
            <a:xfrm>
              <a:off x="0" y="340870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0" y="340870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b="0" i="0" lang="en-US" sz="3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Calculator</a:t>
              </a:r>
              <a:endParaRPr/>
            </a:p>
          </p:txBody>
        </p:sp>
        <p:cxnSp>
          <p:nvCxnSpPr>
            <p:cNvPr id="172" name="Google Shape;172;p4"/>
            <p:cNvCxnSpPr/>
            <p:nvPr/>
          </p:nvCxnSpPr>
          <p:spPr>
            <a:xfrm>
              <a:off x="0" y="4090440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A0C94A"/>
                </a:gs>
                <a:gs pos="100000">
                  <a:srgbClr val="DBFF9C"/>
                </a:gs>
              </a:gsLst>
              <a:lin ang="16200000" scaled="0"/>
            </a:gra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173" name="Google Shape;173;p4"/>
            <p:cNvSpPr/>
            <p:nvPr/>
          </p:nvSpPr>
          <p:spPr>
            <a:xfrm>
              <a:off x="0" y="409044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 txBox="1"/>
            <p:nvPr/>
          </p:nvSpPr>
          <p:spPr>
            <a:xfrm>
              <a:off x="0" y="409044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b="0" i="0" lang="en-US" sz="3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graph paper</a:t>
              </a:r>
              <a:endParaRPr/>
            </a:p>
          </p:txBody>
        </p:sp>
        <p:cxnSp>
          <p:nvCxnSpPr>
            <p:cNvPr id="175" name="Google Shape;175;p4"/>
            <p:cNvCxnSpPr/>
            <p:nvPr/>
          </p:nvCxnSpPr>
          <p:spPr>
            <a:xfrm>
              <a:off x="0" y="4772179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7F5AAB"/>
                </a:gs>
                <a:gs pos="100000">
                  <a:srgbClr val="C7AEED"/>
                </a:gs>
              </a:gsLst>
              <a:lin ang="16200000" scaled="0"/>
            </a:gra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176" name="Google Shape;176;p4"/>
            <p:cNvSpPr/>
            <p:nvPr/>
          </p:nvSpPr>
          <p:spPr>
            <a:xfrm>
              <a:off x="0" y="477218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4"/>
            <p:cNvSpPr txBox="1"/>
            <p:nvPr/>
          </p:nvSpPr>
          <p:spPr>
            <a:xfrm>
              <a:off x="0" y="477218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b="0" i="0" lang="en-US" sz="3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pre-prepared worksheets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flipH="1" rot="5400000">
            <a:off x="-1914813" y="1914812"/>
            <a:ext cx="6858000" cy="3028377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366092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flipH="1" rot="5400000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F81BD">
                  <a:alpha val="45882"/>
                </a:srgbClr>
              </a:gs>
              <a:gs pos="100000">
                <a:srgbClr val="4F81BD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flipH="1" rot="5400000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4F81BD">
                  <a:alpha val="28627"/>
                </a:srgbClr>
              </a:gs>
              <a:gs pos="2000">
                <a:srgbClr val="4F81BD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964587">
            <a:off x="-376302" y="969718"/>
            <a:ext cx="292526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F81BD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flipH="1" rot="5400000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93B3D7">
                  <a:alpha val="10980"/>
                </a:srgbClr>
              </a:gs>
              <a:gs pos="100000">
                <a:srgbClr val="93B3D7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 txBox="1"/>
          <p:nvPr>
            <p:ph type="title"/>
          </p:nvPr>
        </p:nvSpPr>
        <p:spPr>
          <a:xfrm>
            <a:off x="439858" y="1683756"/>
            <a:ext cx="2336449" cy="23963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Standards Alignment</a:t>
            </a:r>
            <a:endParaRPr/>
          </a:p>
        </p:txBody>
      </p:sp>
      <p:grpSp>
        <p:nvGrpSpPr>
          <p:cNvPr id="189" name="Google Shape;189;p5"/>
          <p:cNvGrpSpPr/>
          <p:nvPr/>
        </p:nvGrpSpPr>
        <p:grpSpPr>
          <a:xfrm>
            <a:off x="3678789" y="753103"/>
            <a:ext cx="5000124" cy="5448592"/>
            <a:chOff x="0" y="2663"/>
            <a:chExt cx="5000124" cy="5448592"/>
          </a:xfrm>
        </p:grpSpPr>
        <p:cxnSp>
          <p:nvCxnSpPr>
            <p:cNvPr id="190" name="Google Shape;190;p5"/>
            <p:cNvCxnSpPr/>
            <p:nvPr/>
          </p:nvCxnSpPr>
          <p:spPr>
            <a:xfrm>
              <a:off x="0" y="2663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0E478B"/>
                </a:gs>
                <a:gs pos="100000">
                  <a:srgbClr val="A7B5DF"/>
                </a:gs>
              </a:gsLst>
              <a:lin ang="16200000" scaled="0"/>
            </a:gradFill>
            <a:ln cap="flat" cmpd="sng" w="9525">
              <a:solidFill>
                <a:srgbClr val="1D497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191" name="Google Shape;191;p5"/>
            <p:cNvSpPr/>
            <p:nvPr/>
          </p:nvSpPr>
          <p:spPr>
            <a:xfrm>
              <a:off x="0" y="2663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5"/>
            <p:cNvSpPr txBox="1"/>
            <p:nvPr/>
          </p:nvSpPr>
          <p:spPr>
            <a:xfrm>
              <a:off x="0" y="2663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b="0" i="0" lang="en-US" sz="2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Math Standards: CCSS.MATH.CONTENT.HSG.GPE.B.7.</a:t>
              </a:r>
              <a:endParaRPr/>
            </a:p>
          </p:txBody>
        </p:sp>
        <p:cxnSp>
          <p:nvCxnSpPr>
            <p:cNvPr id="193" name="Google Shape;193;p5"/>
            <p:cNvCxnSpPr/>
            <p:nvPr/>
          </p:nvCxnSpPr>
          <p:spPr>
            <a:xfrm>
              <a:off x="0" y="1818861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0E478B"/>
                </a:gs>
                <a:gs pos="100000">
                  <a:srgbClr val="A7B5DF"/>
                </a:gs>
              </a:gsLst>
              <a:lin ang="16200000" scaled="0"/>
            </a:gradFill>
            <a:ln cap="flat" cmpd="sng" w="9525">
              <a:solidFill>
                <a:srgbClr val="1D497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194" name="Google Shape;194;p5"/>
            <p:cNvSpPr/>
            <p:nvPr/>
          </p:nvSpPr>
          <p:spPr>
            <a:xfrm>
              <a:off x="0" y="1818861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5"/>
            <p:cNvSpPr txBox="1"/>
            <p:nvPr/>
          </p:nvSpPr>
          <p:spPr>
            <a:xfrm>
              <a:off x="0" y="1818861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b="0" i="0" lang="en-US" sz="2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Standards: NGSS.PS4.B: Electromagnetic Radiation.</a:t>
              </a:r>
              <a:endParaRPr/>
            </a:p>
          </p:txBody>
        </p:sp>
        <p:cxnSp>
          <p:nvCxnSpPr>
            <p:cNvPr id="196" name="Google Shape;196;p5"/>
            <p:cNvCxnSpPr/>
            <p:nvPr/>
          </p:nvCxnSpPr>
          <p:spPr>
            <a:xfrm>
              <a:off x="0" y="3635058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0E478B"/>
                </a:gs>
                <a:gs pos="100000">
                  <a:srgbClr val="A7B5DF"/>
                </a:gs>
              </a:gsLst>
              <a:lin ang="16200000" scaled="0"/>
            </a:gradFill>
            <a:ln cap="flat" cmpd="sng" w="9525">
              <a:solidFill>
                <a:srgbClr val="1D497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197" name="Google Shape;197;p5"/>
            <p:cNvSpPr/>
            <p:nvPr/>
          </p:nvSpPr>
          <p:spPr>
            <a:xfrm>
              <a:off x="0" y="3635058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5"/>
            <p:cNvSpPr txBox="1"/>
            <p:nvPr/>
          </p:nvSpPr>
          <p:spPr>
            <a:xfrm>
              <a:off x="0" y="3635058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b="0" i="0" lang="en-US" sz="2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Technology Standards: ISTE Computational Thinker.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 flipH="1" rot="5400000">
            <a:off x="-1914813" y="1914812"/>
            <a:ext cx="6858000" cy="3028377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366092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 flipH="1" rot="5400000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F81BD">
                  <a:alpha val="45882"/>
                </a:srgbClr>
              </a:gs>
              <a:gs pos="100000">
                <a:srgbClr val="4F81BD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 flipH="1" rot="5400000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4F81BD">
                  <a:alpha val="28627"/>
                </a:srgbClr>
              </a:gs>
              <a:gs pos="2000">
                <a:srgbClr val="4F81BD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/>
          <p:nvPr/>
        </p:nvSpPr>
        <p:spPr>
          <a:xfrm rot="-964587">
            <a:off x="-376302" y="969718"/>
            <a:ext cx="292526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F81BD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/>
          <p:cNvSpPr/>
          <p:nvPr/>
        </p:nvSpPr>
        <p:spPr>
          <a:xfrm flipH="1" rot="5400000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93B3D7">
                  <a:alpha val="10980"/>
                </a:srgbClr>
              </a:gs>
              <a:gs pos="100000">
                <a:srgbClr val="93B3D7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 txBox="1"/>
          <p:nvPr>
            <p:ph type="title"/>
          </p:nvPr>
        </p:nvSpPr>
        <p:spPr>
          <a:xfrm>
            <a:off x="439858" y="1683756"/>
            <a:ext cx="2336449" cy="23963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FFFFFF"/>
                </a:solidFill>
              </a:rPr>
              <a:t>Lesson Sequence - Introduction</a:t>
            </a:r>
            <a:endParaRPr/>
          </a:p>
        </p:txBody>
      </p:sp>
      <p:grpSp>
        <p:nvGrpSpPr>
          <p:cNvPr id="210" name="Google Shape;210;p6"/>
          <p:cNvGrpSpPr/>
          <p:nvPr/>
        </p:nvGrpSpPr>
        <p:grpSpPr>
          <a:xfrm>
            <a:off x="3678789" y="750440"/>
            <a:ext cx="5000124" cy="5453920"/>
            <a:chOff x="0" y="0"/>
            <a:chExt cx="5000124" cy="5453920"/>
          </a:xfrm>
        </p:grpSpPr>
        <p:cxnSp>
          <p:nvCxnSpPr>
            <p:cNvPr id="211" name="Google Shape;211;p6"/>
            <p:cNvCxnSpPr/>
            <p:nvPr/>
          </p:nvCxnSpPr>
          <p:spPr>
            <a:xfrm>
              <a:off x="0" y="0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0E478B"/>
                </a:gs>
                <a:gs pos="100000">
                  <a:srgbClr val="A7B5DF"/>
                </a:gs>
              </a:gsLst>
              <a:lin ang="16200000" scaled="0"/>
            </a:gradFill>
            <a:ln cap="flat" cmpd="sng" w="9525">
              <a:solidFill>
                <a:srgbClr val="1D497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212" name="Google Shape;212;p6"/>
            <p:cNvSpPr/>
            <p:nvPr/>
          </p:nvSpPr>
          <p:spPr>
            <a:xfrm>
              <a:off x="0" y="0"/>
              <a:ext cx="5000124" cy="2726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6"/>
            <p:cNvSpPr txBox="1"/>
            <p:nvPr/>
          </p:nvSpPr>
          <p:spPr>
            <a:xfrm>
              <a:off x="0" y="0"/>
              <a:ext cx="5000124" cy="2726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3350" lIns="133350" spcFirstLastPara="1" rIns="133350" wrap="square" tIns="133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Calibri"/>
                <a:buNone/>
              </a:pPr>
              <a:r>
                <a:rPr b="0" i="0" lang="en-US" sz="3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Activities: Discuss inversion problems and real-world relevance. Link to Plato’s allegory of the cave.</a:t>
              </a:r>
              <a:endParaRPr/>
            </a:p>
          </p:txBody>
        </p:sp>
        <p:cxnSp>
          <p:nvCxnSpPr>
            <p:cNvPr id="214" name="Google Shape;214;p6"/>
            <p:cNvCxnSpPr/>
            <p:nvPr/>
          </p:nvCxnSpPr>
          <p:spPr>
            <a:xfrm>
              <a:off x="0" y="2726960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0E478B"/>
                </a:gs>
                <a:gs pos="100000">
                  <a:srgbClr val="A7B5DF"/>
                </a:gs>
              </a:gsLst>
              <a:lin ang="16200000" scaled="0"/>
            </a:gradFill>
            <a:ln cap="flat" cmpd="sng" w="9525">
              <a:solidFill>
                <a:srgbClr val="1D497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215" name="Google Shape;215;p6"/>
            <p:cNvSpPr/>
            <p:nvPr/>
          </p:nvSpPr>
          <p:spPr>
            <a:xfrm>
              <a:off x="0" y="2726960"/>
              <a:ext cx="5000124" cy="2726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6"/>
            <p:cNvSpPr txBox="1"/>
            <p:nvPr/>
          </p:nvSpPr>
          <p:spPr>
            <a:xfrm>
              <a:off x="0" y="2726960"/>
              <a:ext cx="5000124" cy="2726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3350" lIns="133350" spcFirstLastPara="1" rIns="133350" wrap="square" tIns="133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Calibri"/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"/>
          <p:cNvSpPr/>
          <p:nvPr/>
        </p:nvSpPr>
        <p:spPr>
          <a:xfrm>
            <a:off x="10713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3" name="Google Shape;223;p7"/>
          <p:cNvGrpSpPr/>
          <p:nvPr/>
        </p:nvGrpSpPr>
        <p:grpSpPr>
          <a:xfrm>
            <a:off x="0" y="0"/>
            <a:ext cx="9149272" cy="1576446"/>
            <a:chOff x="0" y="0"/>
            <a:chExt cx="12192002" cy="1576446"/>
          </a:xfrm>
        </p:grpSpPr>
        <p:sp>
          <p:nvSpPr>
            <p:cNvPr id="224" name="Google Shape;224;p7"/>
            <p:cNvSpPr/>
            <p:nvPr/>
          </p:nvSpPr>
          <p:spPr>
            <a:xfrm flipH="1" rot="10800000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5686"/>
                  </a:srgbClr>
                </a:gs>
                <a:gs pos="100000">
                  <a:srgbClr val="366092"/>
                </a:gs>
              </a:gsLst>
              <a:lin ang="8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 rot="-54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0">
                  <a:srgbClr val="4F81BD">
                    <a:alpha val="0"/>
                  </a:srgbClr>
                </a:gs>
                <a:gs pos="45000">
                  <a:srgbClr val="4F81BD">
                    <a:alpha val="0"/>
                  </a:srgbClr>
                </a:gs>
                <a:gs pos="99000">
                  <a:srgbClr val="000000">
                    <a:alpha val="73725"/>
                  </a:srgbClr>
                </a:gs>
                <a:gs pos="100000">
                  <a:srgbClr val="000000">
                    <a:alpha val="73725"/>
                  </a:srgbClr>
                </a:gs>
              </a:gsLst>
              <a:lin ang="11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rgbClr val="4F81BD">
                    <a:alpha val="16862"/>
                  </a:srgbClr>
                </a:gs>
                <a:gs pos="74000">
                  <a:srgbClr val="244061">
                    <a:alpha val="0"/>
                  </a:srgbClr>
                </a:gs>
                <a:gs pos="100000">
                  <a:srgbClr val="244061">
                    <a:alpha val="0"/>
                  </a:srgbClr>
                </a:gs>
              </a:gsLst>
              <a:lin ang="14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7"/>
          <p:cNvSpPr txBox="1"/>
          <p:nvPr>
            <p:ph type="title"/>
          </p:nvPr>
        </p:nvSpPr>
        <p:spPr>
          <a:xfrm>
            <a:off x="1028698" y="319314"/>
            <a:ext cx="7108033" cy="1030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What’s the idea behind this lesson?</a:t>
            </a:r>
            <a:endParaRPr/>
          </a:p>
        </p:txBody>
      </p:sp>
      <p:pic>
        <p:nvPicPr>
          <p:cNvPr descr="A close-up of a logo&#10;&#10;Description automatically generated" id="228" name="Google Shape;22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698" y="2858527"/>
            <a:ext cx="3423938" cy="1001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text on it&#10;&#10;Description automatically generated" id="229" name="Google Shape;22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0753" y="3115417"/>
            <a:ext cx="3450265" cy="53479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7"/>
          <p:cNvSpPr txBox="1"/>
          <p:nvPr>
            <p:ph idx="1" type="body"/>
          </p:nvPr>
        </p:nvSpPr>
        <p:spPr>
          <a:xfrm>
            <a:off x="1028698" y="4353883"/>
            <a:ext cx="7122320" cy="1576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August 31 – Sept. 4, 2024 SwissMAP Research Station, Les Diablerets, Switzerland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PhD researchers from the University of Helsinki led a workshop on Tomography mathematics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8"/>
          <p:cNvSpPr/>
          <p:nvPr/>
        </p:nvSpPr>
        <p:spPr>
          <a:xfrm flipH="1" rot="5400000">
            <a:off x="-1914813" y="1914812"/>
            <a:ext cx="6858000" cy="3028377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366092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8"/>
          <p:cNvSpPr/>
          <p:nvPr/>
        </p:nvSpPr>
        <p:spPr>
          <a:xfrm flipH="1" rot="5400000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F81BD">
                  <a:alpha val="45882"/>
                </a:srgbClr>
              </a:gs>
              <a:gs pos="100000">
                <a:srgbClr val="4F81BD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8"/>
          <p:cNvSpPr/>
          <p:nvPr/>
        </p:nvSpPr>
        <p:spPr>
          <a:xfrm flipH="1" rot="5400000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4F81BD">
                  <a:alpha val="28627"/>
                </a:srgbClr>
              </a:gs>
              <a:gs pos="2000">
                <a:srgbClr val="4F81BD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8"/>
          <p:cNvSpPr/>
          <p:nvPr/>
        </p:nvSpPr>
        <p:spPr>
          <a:xfrm rot="-964587">
            <a:off x="-376302" y="969718"/>
            <a:ext cx="292526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F81BD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8"/>
          <p:cNvSpPr/>
          <p:nvPr/>
        </p:nvSpPr>
        <p:spPr>
          <a:xfrm flipH="1" rot="5400000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93B3D7">
                  <a:alpha val="10980"/>
                </a:srgbClr>
              </a:gs>
              <a:gs pos="100000">
                <a:srgbClr val="93B3D7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8"/>
          <p:cNvSpPr txBox="1"/>
          <p:nvPr>
            <p:ph type="title"/>
          </p:nvPr>
        </p:nvSpPr>
        <p:spPr>
          <a:xfrm>
            <a:off x="439858" y="1683756"/>
            <a:ext cx="2336449" cy="23963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Shadow Imaging Device</a:t>
            </a:r>
            <a:endParaRPr/>
          </a:p>
        </p:txBody>
      </p:sp>
      <p:grpSp>
        <p:nvGrpSpPr>
          <p:cNvPr id="243" name="Google Shape;243;p8"/>
          <p:cNvGrpSpPr/>
          <p:nvPr/>
        </p:nvGrpSpPr>
        <p:grpSpPr>
          <a:xfrm>
            <a:off x="3681230" y="2092512"/>
            <a:ext cx="4828733" cy="2769775"/>
            <a:chOff x="2441" y="1342072"/>
            <a:chExt cx="4828733" cy="2769775"/>
          </a:xfrm>
        </p:grpSpPr>
        <p:sp>
          <p:nvSpPr>
            <p:cNvPr id="244" name="Google Shape;244;p8"/>
            <p:cNvSpPr/>
            <p:nvPr/>
          </p:nvSpPr>
          <p:spPr>
            <a:xfrm>
              <a:off x="834981" y="1659364"/>
              <a:ext cx="666032" cy="71"/>
            </a:xfrm>
            <a:prstGeom prst="rect">
              <a:avLst/>
            </a:prstGeom>
            <a:solidFill>
              <a:srgbClr val="CDE1E8">
                <a:alpha val="89803"/>
              </a:srgbClr>
            </a:solidFill>
            <a:ln cap="flat" cmpd="sng" w="9525">
              <a:solidFill>
                <a:srgbClr val="CDE1E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1540975" y="1603453"/>
              <a:ext cx="76593" cy="142979"/>
            </a:xfrm>
            <a:prstGeom prst="chevron">
              <a:avLst>
                <a:gd fmla="val 90000" name="adj"/>
              </a:avLst>
            </a:prstGeom>
            <a:solidFill>
              <a:srgbClr val="CCEBE8">
                <a:alpha val="89803"/>
              </a:srgbClr>
            </a:solidFill>
            <a:ln cap="flat" cmpd="sng" w="9525">
              <a:solidFill>
                <a:srgbClr val="CCEBE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434400" y="1342072"/>
              <a:ext cx="634654" cy="634654"/>
            </a:xfrm>
            <a:prstGeom prst="ellipse">
              <a:avLst/>
            </a:prstGeom>
            <a:gradFill>
              <a:gsLst>
                <a:gs pos="0">
                  <a:srgbClr val="36B7D7"/>
                </a:gs>
                <a:gs pos="100000">
                  <a:srgbClr val="90EFFF"/>
                </a:gs>
              </a:gsLst>
              <a:lin ang="16200000" scaled="0"/>
            </a:gradFill>
            <a:ln cap="flat" cmpd="sng" w="9525">
              <a:solidFill>
                <a:srgbClr val="49ACC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8"/>
            <p:cNvSpPr txBox="1"/>
            <p:nvPr/>
          </p:nvSpPr>
          <p:spPr>
            <a:xfrm>
              <a:off x="527343" y="1435015"/>
              <a:ext cx="448768" cy="4487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625" lIns="24625" spcFirstLastPara="1" rIns="24625" wrap="square" tIns="24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441" y="2141311"/>
              <a:ext cx="1498572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CEEDE">
                <a:alpha val="89803"/>
              </a:srgbClr>
            </a:solidFill>
            <a:ln cap="flat" cmpd="sng" w="9525">
              <a:solidFill>
                <a:srgbClr val="CCEEDE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8"/>
            <p:cNvSpPr txBox="1"/>
            <p:nvPr/>
          </p:nvSpPr>
          <p:spPr>
            <a:xfrm>
              <a:off x="2441" y="2441025"/>
              <a:ext cx="1498572" cy="1665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18200" spcFirstLastPara="1" rIns="1182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Build a device with cardboard, tracing paper, and light. </a:t>
              </a: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1667521" y="1661323"/>
              <a:ext cx="1498572" cy="72"/>
            </a:xfrm>
            <a:prstGeom prst="rect">
              <a:avLst/>
            </a:prstGeom>
            <a:solidFill>
              <a:srgbClr val="CBF0D1">
                <a:alpha val="89803"/>
              </a:srgbClr>
            </a:solidFill>
            <a:ln cap="flat" cmpd="sng" w="9525">
              <a:solidFill>
                <a:srgbClr val="CBF0D1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3206056" y="1605067"/>
              <a:ext cx="76593" cy="144751"/>
            </a:xfrm>
            <a:prstGeom prst="chevron">
              <a:avLst>
                <a:gd fmla="val 90000" name="adj"/>
              </a:avLst>
            </a:prstGeom>
            <a:solidFill>
              <a:srgbClr val="D2F2CB">
                <a:alpha val="89803"/>
              </a:srgbClr>
            </a:solidFill>
            <a:ln cap="flat" cmpd="sng" w="9525">
              <a:solidFill>
                <a:srgbClr val="D2F2CB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099480" y="1344032"/>
              <a:ext cx="634654" cy="634654"/>
            </a:xfrm>
            <a:prstGeom prst="ellipse">
              <a:avLst/>
            </a:prstGeom>
            <a:gradFill>
              <a:gsLst>
                <a:gs pos="0">
                  <a:srgbClr val="4FF62D"/>
                </a:gs>
                <a:gs pos="100000">
                  <a:srgbClr val="8FFF81"/>
                </a:gs>
              </a:gsLst>
              <a:lin ang="16200000" scaled="0"/>
            </a:gradFill>
            <a:ln cap="flat" cmpd="sng" w="9525">
              <a:solidFill>
                <a:srgbClr val="5FDF4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8"/>
            <p:cNvSpPr txBox="1"/>
            <p:nvPr/>
          </p:nvSpPr>
          <p:spPr>
            <a:xfrm>
              <a:off x="2192423" y="1436975"/>
              <a:ext cx="448768" cy="4487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625" lIns="24625" spcFirstLastPara="1" rIns="24625" wrap="square" tIns="24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667521" y="2146247"/>
              <a:ext cx="1498572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E3F4CB">
                <a:alpha val="89803"/>
              </a:srgbClr>
            </a:solidFill>
            <a:ln cap="flat" cmpd="sng" w="9525">
              <a:solidFill>
                <a:srgbClr val="E3F4CB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8"/>
            <p:cNvSpPr txBox="1"/>
            <p:nvPr/>
          </p:nvSpPr>
          <p:spPr>
            <a:xfrm>
              <a:off x="1667521" y="2445961"/>
              <a:ext cx="1498572" cy="1665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18200" spcFirstLastPara="1" rIns="1182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Calibrate the setup by aligning the light source and object. </a:t>
              </a: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3332602" y="1661323"/>
              <a:ext cx="749286" cy="72"/>
            </a:xfrm>
            <a:prstGeom prst="rect">
              <a:avLst/>
            </a:prstGeom>
            <a:solidFill>
              <a:srgbClr val="F5F6CB">
                <a:alpha val="89803"/>
              </a:srgbClr>
            </a:solidFill>
            <a:ln cap="flat" cmpd="sng" w="9525">
              <a:solidFill>
                <a:srgbClr val="F5F6CB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3764560" y="1344032"/>
              <a:ext cx="634654" cy="634654"/>
            </a:xfrm>
            <a:prstGeom prst="ellipse">
              <a:avLst/>
            </a:prstGeom>
            <a:gradFill>
              <a:gsLst>
                <a:gs pos="0">
                  <a:srgbClr val="FF9129"/>
                </a:gs>
                <a:gs pos="100000">
                  <a:srgbClr val="FFB673"/>
                </a:gs>
              </a:gsLst>
              <a:lin ang="16200000" scaled="0"/>
            </a:gradFill>
            <a:ln cap="flat" cmpd="sng" w="9525">
              <a:solidFill>
                <a:srgbClr val="F6944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8"/>
            <p:cNvSpPr txBox="1"/>
            <p:nvPr/>
          </p:nvSpPr>
          <p:spPr>
            <a:xfrm>
              <a:off x="3857503" y="1436975"/>
              <a:ext cx="448768" cy="4487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625" lIns="24625" spcFirstLastPara="1" rIns="24625" wrap="square" tIns="24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3332602" y="2146247"/>
              <a:ext cx="1498572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FBDACB">
                <a:alpha val="89803"/>
              </a:srgbClr>
            </a:solidFill>
            <a:ln cap="flat" cmpd="sng" w="9525">
              <a:solidFill>
                <a:srgbClr val="FBDACB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8"/>
            <p:cNvSpPr txBox="1"/>
            <p:nvPr/>
          </p:nvSpPr>
          <p:spPr>
            <a:xfrm>
              <a:off x="3332602" y="2445961"/>
              <a:ext cx="1498572" cy="1665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18200" spcFirstLastPara="1" rIns="1182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Measure shadows to reconstruct object outlines.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"/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9"/>
          <p:cNvSpPr/>
          <p:nvPr/>
        </p:nvSpPr>
        <p:spPr>
          <a:xfrm>
            <a:off x="0" y="0"/>
            <a:ext cx="6391835" cy="22859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96900" sx="90000" rotWithShape="0" algn="t" dir="7140000" dist="304800" sy="90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9"/>
          <p:cNvSpPr txBox="1"/>
          <p:nvPr>
            <p:ph type="title"/>
          </p:nvPr>
        </p:nvSpPr>
        <p:spPr>
          <a:xfrm>
            <a:off x="571352" y="350196"/>
            <a:ext cx="3485178" cy="1624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500"/>
              <a:t>Activity 2 - Exploring Tomography</a:t>
            </a:r>
            <a:endParaRPr/>
          </a:p>
        </p:txBody>
      </p:sp>
      <p:sp>
        <p:nvSpPr>
          <p:cNvPr id="269" name="Google Shape;269;p9"/>
          <p:cNvSpPr txBox="1"/>
          <p:nvPr>
            <p:ph idx="1" type="body"/>
          </p:nvPr>
        </p:nvSpPr>
        <p:spPr>
          <a:xfrm>
            <a:off x="571351" y="2743200"/>
            <a:ext cx="3485179" cy="3613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1. Understand X-ray tomography concepts.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2. Use algorithms on simulated X-ray data to reconstruct slices.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descr="Scan of a human brain in a neurology clinic" id="270" name="Google Shape;270;p9"/>
          <p:cNvPicPr preferRelativeResize="0"/>
          <p:nvPr/>
        </p:nvPicPr>
        <p:blipFill rotWithShape="1">
          <a:blip r:embed="rId3">
            <a:alphaModFix/>
          </a:blip>
          <a:srcRect b="0" l="49716" r="227" t="0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75CC7980CCF947B8BFF9A1D52993EE" ma:contentTypeVersion="18" ma:contentTypeDescription="Create a new document." ma:contentTypeScope="" ma:versionID="9dea1f33ea5abffed60f10cc4d5840b8">
  <xsd:schema xmlns:xsd="http://www.w3.org/2001/XMLSchema" xmlns:xs="http://www.w3.org/2001/XMLSchema" xmlns:p="http://schemas.microsoft.com/office/2006/metadata/properties" xmlns:ns2="a44db9cc-518e-47f6-a9d9-9b822d0ec9d4" xmlns:ns3="8205fd16-9687-41ca-bad6-6c61019586dc" targetNamespace="http://schemas.microsoft.com/office/2006/metadata/properties" ma:root="true" ma:fieldsID="db2149c85e9adf2e20d136785cedc52e" ns2:_="" ns3:_="">
    <xsd:import namespace="a44db9cc-518e-47f6-a9d9-9b822d0ec9d4"/>
    <xsd:import namespace="8205fd16-9687-41ca-bad6-6c61019586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4db9cc-518e-47f6-a9d9-9b822d0ec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5fd16-9687-41ca-bad6-6c61019586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0e7474-0f85-4a5c-abdd-523145a01bed}" ma:internalName="TaxCatchAll" ma:showField="CatchAllData" ma:web="8205fd16-9687-41ca-bad6-6c61019586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05fd16-9687-41ca-bad6-6c61019586dc" xsi:nil="true"/>
    <lcf76f155ced4ddcb4097134ff3c332f xmlns="a44db9cc-518e-47f6-a9d9-9b822d0ec9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331BAF-A2BD-4E3E-99FF-B4A90867CE46}"/>
</file>

<file path=customXml/itemProps2.xml><?xml version="1.0" encoding="utf-8"?>
<ds:datastoreItem xmlns:ds="http://schemas.openxmlformats.org/officeDocument/2006/customXml" ds:itemID="{16B51FBD-9833-4B32-A3D4-3C5DB764ACF0}"/>
</file>

<file path=customXml/itemProps3.xml><?xml version="1.0" encoding="utf-8"?>
<ds:datastoreItem xmlns:ds="http://schemas.openxmlformats.org/officeDocument/2006/customXml" ds:itemID="{9282FE71-ED05-4F43-B07E-41EA1379FB8D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0x010100EB75CC7980CCF947B8BFF9A1D52993EE</vt:lpwstr>
  </property>
</Properties>
</file>