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4"/>
  </p:notes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97" autoAdjust="0"/>
    <p:restoredTop sz="94660"/>
  </p:normalViewPr>
  <p:slideViewPr>
    <p:cSldViewPr>
      <p:cViewPr varScale="1">
        <p:scale>
          <a:sx n="101" d="100"/>
          <a:sy n="101" d="100"/>
        </p:scale>
        <p:origin x="-826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2F5068-9741-48FD-A07E-EE852284B37C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05C15-E0DE-4C8F-B3ED-E58CEDA8D2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77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90181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1pPr>
            <a:lvl2pPr marL="771056" indent="-296560" defTabSz="990181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2pPr>
            <a:lvl3pPr marL="1186240" indent="-237249" defTabSz="990181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3pPr>
            <a:lvl4pPr marL="1660736" indent="-237249" defTabSz="990181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4pPr>
            <a:lvl5pPr marL="2135232" indent="-237249" defTabSz="990181" eaLnBrk="0" hangingPunct="0">
              <a:defRPr sz="2500">
                <a:solidFill>
                  <a:schemeClr val="tx1"/>
                </a:solidFill>
                <a:latin typeface="Tahoma" pitchFamily="34" charset="0"/>
              </a:defRPr>
            </a:lvl5pPr>
            <a:lvl6pPr marL="2609728" indent="-237249" defTabSz="9901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6pPr>
            <a:lvl7pPr marL="3084224" indent="-237249" defTabSz="9901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7pPr>
            <a:lvl8pPr marL="3558720" indent="-237249" defTabSz="9901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8pPr>
            <a:lvl9pPr marL="4033216" indent="-237249" defTabSz="990181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defRPr/>
            </a:pPr>
            <a:fld id="{78B06264-F546-4BA2-AF85-9F723EAEB89B}" type="slidenum">
              <a:rPr lang="en-GB" sz="1400">
                <a:latin typeface="Calibri" pitchFamily="34" charset="0"/>
              </a:rPr>
              <a:pPr>
                <a:defRPr/>
              </a:pPr>
              <a:t>1</a:t>
            </a:fld>
            <a:endParaRPr lang="en-GB" sz="1400" dirty="0">
              <a:latin typeface="Calibri" pitchFamily="34" charset="0"/>
            </a:endParaRPr>
          </a:p>
        </p:txBody>
      </p:sp>
      <p:sp>
        <p:nvSpPr>
          <p:cNvPr id="133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4650" y="1600200"/>
            <a:ext cx="5238750" cy="1600200"/>
          </a:xfrm>
        </p:spPr>
        <p:txBody>
          <a:bodyPr anchor="t" anchorCtr="0"/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17502" y="3276600"/>
            <a:ext cx="4433047" cy="685800"/>
          </a:xfrm>
        </p:spPr>
        <p:txBody>
          <a:bodyPr>
            <a:normAutofit/>
          </a:bodyPr>
          <a:lstStyle>
            <a:lvl1pPr marL="0" indent="0" algn="l">
              <a:buNone/>
              <a:defRPr sz="18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8816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3640"/>
            <a:ext cx="2895600" cy="255494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C016-3679-48E8-A085-E057B65DFC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64D3A-C592-4B01-8FCC-EA2872E645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65163"/>
            <a:ext cx="1411288" cy="5461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9138" y="665163"/>
            <a:ext cx="4487862" cy="5461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73AC03-405B-4425-884F-C5A10ED924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22C016-3679-48E8-A085-E057B65DFC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462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1E7E0-B33B-47FC-A764-2AB1B9FDF5E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538413"/>
            <a:ext cx="6665913" cy="1362075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sz="36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50000">
                      <a:schemeClr val="tx1">
                        <a:lumMod val="75000"/>
                        <a:lumOff val="25000"/>
                        <a:alpha val="90000"/>
                      </a:schemeClr>
                    </a:gs>
                    <a:gs pos="100000">
                      <a:schemeClr val="tx1">
                        <a:lumMod val="50000"/>
                        <a:lumOff val="50000"/>
                        <a:alpha val="90000"/>
                      </a:schemeClr>
                    </a:gs>
                  </a:gsLst>
                  <a:lin ang="54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52799" y="3910013"/>
            <a:ext cx="4532313" cy="814387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  <a:defRPr sz="1800" kern="1200" spc="1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525768"/>
            <a:ext cx="2133600" cy="256032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61309"/>
            <a:ext cx="2895600" cy="255494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28432" y="6208059"/>
            <a:ext cx="1048872" cy="685800"/>
          </a:xfrm>
        </p:spPr>
        <p:txBody>
          <a:bodyPr/>
          <a:lstStyle/>
          <a:p>
            <a:fld id="{156B38F0-4F8A-408B-95BD-ED16FACE6E0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7360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 baseline="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9638" y="1755648"/>
            <a:ext cx="3063240" cy="439432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B4877-EB01-42F2-A2E7-DA0E788C09A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51660" y="1722279"/>
            <a:ext cx="2834640" cy="639762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000" b="1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73938" y="1722279"/>
            <a:ext cx="2834640" cy="639762"/>
          </a:xfr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>
              <a:buNone/>
              <a:defRPr sz="2000" b="1" kern="1200">
                <a:gradFill>
                  <a:gsLst>
                    <a:gs pos="0">
                      <a:schemeClr val="tx1"/>
                    </a:gs>
                    <a:gs pos="100000">
                      <a:schemeClr val="tx1">
                        <a:lumMod val="75000"/>
                        <a:lumOff val="25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1737360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4959638" y="2423160"/>
            <a:ext cx="3063240" cy="45720"/>
          </a:xfrm>
          <a:custGeom>
            <a:avLst/>
            <a:gdLst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0 h 5486400"/>
              <a:gd name="connsiteX1" fmla="*/ 3886200 w 3886200"/>
              <a:gd name="connsiteY1" fmla="*/ 0 h 5486400"/>
              <a:gd name="connsiteX2" fmla="*/ 3886200 w 3886200"/>
              <a:gd name="connsiteY2" fmla="*/ 5486400 h 5486400"/>
              <a:gd name="connsiteX3" fmla="*/ 0 w 3886200"/>
              <a:gd name="connsiteY3" fmla="*/ 5486400 h 5486400"/>
              <a:gd name="connsiteX4" fmla="*/ 0 w 3886200"/>
              <a:gd name="connsiteY4" fmla="*/ 0 h 5486400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611906"/>
              <a:gd name="connsiteX1" fmla="*/ 3886200 w 3886200"/>
              <a:gd name="connsiteY1" fmla="*/ 125506 h 5611906"/>
              <a:gd name="connsiteX2" fmla="*/ 3886200 w 3886200"/>
              <a:gd name="connsiteY2" fmla="*/ 5611906 h 5611906"/>
              <a:gd name="connsiteX3" fmla="*/ 0 w 3886200"/>
              <a:gd name="connsiteY3" fmla="*/ 5611906 h 5611906"/>
              <a:gd name="connsiteX4" fmla="*/ 0 w 3886200"/>
              <a:gd name="connsiteY4" fmla="*/ 125506 h 5611906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886200"/>
              <a:gd name="connsiteY0" fmla="*/ 125506 h 5728260"/>
              <a:gd name="connsiteX1" fmla="*/ 3886200 w 3886200"/>
              <a:gd name="connsiteY1" fmla="*/ 125506 h 5728260"/>
              <a:gd name="connsiteX2" fmla="*/ 3886200 w 3886200"/>
              <a:gd name="connsiteY2" fmla="*/ 5611906 h 5728260"/>
              <a:gd name="connsiteX3" fmla="*/ 0 w 3886200"/>
              <a:gd name="connsiteY3" fmla="*/ 5611906 h 5728260"/>
              <a:gd name="connsiteX4" fmla="*/ 0 w 3886200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0 w 3980329"/>
              <a:gd name="connsiteY0" fmla="*/ 125506 h 5728260"/>
              <a:gd name="connsiteX1" fmla="*/ 3886200 w 3980329"/>
              <a:gd name="connsiteY1" fmla="*/ 125506 h 5728260"/>
              <a:gd name="connsiteX2" fmla="*/ 3886200 w 3980329"/>
              <a:gd name="connsiteY2" fmla="*/ 5611906 h 5728260"/>
              <a:gd name="connsiteX3" fmla="*/ 0 w 3980329"/>
              <a:gd name="connsiteY3" fmla="*/ 5611906 h 5728260"/>
              <a:gd name="connsiteX4" fmla="*/ 0 w 3980329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  <a:gd name="connsiteX0" fmla="*/ 134471 w 4114800"/>
              <a:gd name="connsiteY0" fmla="*/ 125506 h 5728260"/>
              <a:gd name="connsiteX1" fmla="*/ 4020671 w 4114800"/>
              <a:gd name="connsiteY1" fmla="*/ 125506 h 5728260"/>
              <a:gd name="connsiteX2" fmla="*/ 4020671 w 4114800"/>
              <a:gd name="connsiteY2" fmla="*/ 5611906 h 5728260"/>
              <a:gd name="connsiteX3" fmla="*/ 134471 w 4114800"/>
              <a:gd name="connsiteY3" fmla="*/ 5611906 h 5728260"/>
              <a:gd name="connsiteX4" fmla="*/ 134471 w 4114800"/>
              <a:gd name="connsiteY4" fmla="*/ 125506 h 5728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14800" h="5728260">
                <a:moveTo>
                  <a:pt x="134471" y="125506"/>
                </a:moveTo>
                <a:cubicBezTo>
                  <a:pt x="1456765" y="327212"/>
                  <a:pt x="2770095" y="0"/>
                  <a:pt x="4020671" y="125506"/>
                </a:cubicBezTo>
                <a:cubicBezTo>
                  <a:pt x="4114800" y="1963271"/>
                  <a:pt x="3859306" y="3756212"/>
                  <a:pt x="4020671" y="5611906"/>
                </a:cubicBezTo>
                <a:cubicBezTo>
                  <a:pt x="2792506" y="5459319"/>
                  <a:pt x="1425389" y="5728260"/>
                  <a:pt x="134471" y="5611906"/>
                </a:cubicBezTo>
                <a:cubicBezTo>
                  <a:pt x="0" y="3818965"/>
                  <a:pt x="313765" y="1963271"/>
                  <a:pt x="134471" y="125506"/>
                </a:cubicBezTo>
                <a:close/>
              </a:path>
            </a:pathLst>
          </a:custGeom>
          <a:gradFill>
            <a:gsLst>
              <a:gs pos="25000">
                <a:schemeClr val="tx1"/>
              </a:gs>
              <a:gs pos="100000">
                <a:schemeClr val="tx1">
                  <a:lumMod val="75000"/>
                  <a:lumOff val="25000"/>
                </a:schemeClr>
              </a:gs>
            </a:gsLst>
            <a:lin ang="5400000" scaled="0"/>
          </a:gradFill>
          <a:ln>
            <a:noFill/>
          </a:ln>
          <a:effectLst>
            <a:outerShdw blurRad="76200" sx="102000" sy="102000" algn="ctr" rotWithShape="0">
              <a:schemeClr val="tx1">
                <a:lumMod val="75000"/>
                <a:lumOff val="25000"/>
                <a:alpha val="40000"/>
              </a:schemeClr>
            </a:outerShdw>
          </a:effectLst>
          <a:scene3d>
            <a:camera prst="orthographicFront"/>
            <a:lightRig rig="morning" dir="t"/>
          </a:scene3d>
          <a:sp3d>
            <a:bevelT w="25400" h="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199" y="76200"/>
            <a:ext cx="6803679" cy="1371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7360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9638" y="2590799"/>
            <a:ext cx="3063240" cy="35353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12704-64F4-4105-8BC6-83550D886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170DAB-A03A-4F39-A3E7-663352E939C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359DF6-8F6C-452A-B339-E79BCD3C071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649941"/>
            <a:ext cx="3886200" cy="54864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1AD45B-8CA4-4AE6-BC0B-D2F03CD3BB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5353" y="2516841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5353" y="1526241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19656" y="1527048"/>
            <a:ext cx="2514600" cy="914400"/>
          </a:xfrm>
        </p:spPr>
        <p:txBody>
          <a:bodyPr anchor="b">
            <a:normAutofit/>
          </a:bodyPr>
          <a:lstStyle>
            <a:lvl1pPr algn="l">
              <a:defRPr sz="2200" b="1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937760" y="786384"/>
            <a:ext cx="3611880" cy="5212080"/>
          </a:xfrm>
          <a:effectLst>
            <a:softEdge rad="31750"/>
          </a:effectLst>
        </p:spPr>
        <p:txBody>
          <a:bodyPr>
            <a:normAutofit/>
          </a:bodyPr>
          <a:lstStyle>
            <a:lvl1pPr marL="0" indent="0">
              <a:buNone/>
              <a:defRPr sz="2200">
                <a:solidFill>
                  <a:schemeClr val="bg1">
                    <a:lumMod val="9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19656" y="2514600"/>
            <a:ext cx="2514600" cy="274320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488097-8CA6-4CD1-8871-33C6D091DA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924799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7924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889279" y="6498874"/>
            <a:ext cx="2133600" cy="256032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r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1200" y="6499412"/>
            <a:ext cx="2895600" cy="255494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marL="0" algn="l" defTabSz="914400" rtl="0" eaLnBrk="1" latinLnBrk="0" hangingPunct="1">
              <a:defRPr sz="1000" b="1" kern="1200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27894" y="6208059"/>
            <a:ext cx="1048872" cy="685800"/>
          </a:xfrm>
          <a:prstGeom prst="rect">
            <a:avLst/>
          </a:prstGeom>
        </p:spPr>
        <p:txBody>
          <a:bodyPr vert="horz" lIns="91440" tIns="45720" rIns="91440" bIns="0" rtlCol="0" anchor="ctr"/>
          <a:lstStyle>
            <a:lvl1pPr algn="r">
              <a:defRPr sz="2800" b="1">
                <a:solidFill>
                  <a:schemeClr val="tx1">
                    <a:lumMod val="75000"/>
                    <a:lumOff val="25000"/>
                    <a:alpha val="40000"/>
                  </a:schemeClr>
                </a:solidFill>
                <a:latin typeface="+mj-lt"/>
              </a:defRPr>
            </a:lvl1pPr>
          </a:lstStyle>
          <a:p>
            <a:fld id="{F622C016-3679-48E8-A085-E057B65DFC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400" kern="1200">
          <a:gradFill>
            <a:gsLst>
              <a:gs pos="0">
                <a:schemeClr val="tx1">
                  <a:alpha val="90000"/>
                </a:schemeClr>
              </a:gs>
              <a:gs pos="50000">
                <a:schemeClr val="tx1">
                  <a:lumMod val="75000"/>
                  <a:lumOff val="25000"/>
                  <a:alpha val="90000"/>
                </a:schemeClr>
              </a:gs>
              <a:gs pos="100000">
                <a:schemeClr val="tx1">
                  <a:lumMod val="50000"/>
                  <a:lumOff val="50000"/>
                </a:schemeClr>
              </a:gs>
            </a:gsLst>
            <a:lin ang="5400000" scaled="0"/>
          </a:gra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/>
        </a:buClr>
        <a:buSzPct val="80000"/>
        <a:buFont typeface="Wingdings" pitchFamily="2" charset="2"/>
        <a:buChar char="v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1pPr>
      <a:lvl2pPr marL="577850" indent="-228600" algn="l" defTabSz="914400" rtl="0" eaLnBrk="1" latinLnBrk="0" hangingPunct="1">
        <a:spcBef>
          <a:spcPts val="1200"/>
        </a:spcBef>
        <a:buSzPct val="100000"/>
        <a:buFont typeface="Wingdings" pitchFamily="2" charset="2"/>
        <a:buChar char=""/>
        <a:defRPr sz="22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2pPr>
      <a:lvl3pPr marL="806450" indent="-228600" algn="l" defTabSz="914400" rtl="0" eaLnBrk="1" latinLnBrk="0" hangingPunct="1">
        <a:spcBef>
          <a:spcPts val="1200"/>
        </a:spcBef>
        <a:buClr>
          <a:schemeClr val="accent4"/>
        </a:buClr>
        <a:buSzPct val="100000"/>
        <a:buFont typeface="Wingdings" pitchFamily="2" charset="2"/>
        <a:buChar char="w"/>
        <a:defRPr sz="20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3pPr>
      <a:lvl4pPr marL="1035050" indent="-228600" algn="l" defTabSz="914400" rtl="0" eaLnBrk="1" latinLnBrk="0" hangingPunct="1">
        <a:spcBef>
          <a:spcPts val="1200"/>
        </a:spcBef>
        <a:buClr>
          <a:schemeClr val="accent2"/>
        </a:buClr>
        <a:buFont typeface="Wingdings" pitchFamily="2" charset="2"/>
        <a:buChar char=""/>
        <a:defRPr sz="18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4pPr>
      <a:lvl5pPr marL="1263650" indent="-228600" algn="l" defTabSz="914400" rtl="0" eaLnBrk="1" latinLnBrk="0" hangingPunct="1">
        <a:spcBef>
          <a:spcPts val="1200"/>
        </a:spcBef>
        <a:buClr>
          <a:schemeClr val="accent3"/>
        </a:buClr>
        <a:buSzPct val="100000"/>
        <a:buFont typeface="Wingdings" pitchFamily="2" charset="2"/>
        <a:buChar char="w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5pPr>
      <a:lvl6pPr marL="1492250" indent="-228600" algn="l" defTabSz="914400" rtl="0" eaLnBrk="1" latinLnBrk="0" hangingPunct="1">
        <a:spcBef>
          <a:spcPts val="1200"/>
        </a:spcBef>
        <a:buClr>
          <a:schemeClr val="accent5"/>
        </a:buClr>
        <a:buFont typeface="Wingdings" pitchFamily="2" charset="2"/>
        <a:buChar char="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6pPr>
      <a:lvl7pPr marL="1720850" indent="-228600" algn="l" defTabSz="914400" rtl="0" eaLnBrk="1" latinLnBrk="0" hangingPunct="1">
        <a:spcBef>
          <a:spcPts val="1200"/>
        </a:spcBef>
        <a:buClr>
          <a:schemeClr val="accent6"/>
        </a:buClr>
        <a:buFont typeface="Wingdings" pitchFamily="2" charset="2"/>
        <a:buChar char=""/>
        <a:defRPr sz="1600" kern="120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7pPr>
      <a:lvl8pPr marL="1949450" indent="-228600" algn="l" defTabSz="914400" rtl="0" eaLnBrk="1" latinLnBrk="0" hangingPunct="1">
        <a:spcBef>
          <a:spcPts val="1200"/>
        </a:spcBef>
        <a:buFont typeface="Wingdings" pitchFamily="2" charset="2"/>
        <a:buChar char=""/>
        <a:defRPr sz="1600" kern="1200" baseline="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8pPr>
      <a:lvl9pPr marL="2178050" indent="-228600" algn="l" defTabSz="914400" rtl="0" eaLnBrk="1" latinLnBrk="0" hangingPunct="1">
        <a:spcBef>
          <a:spcPts val="1200"/>
        </a:spcBef>
        <a:buFont typeface="Wingdings" pitchFamily="2" charset="2"/>
        <a:buChar char=""/>
        <a:defRPr sz="1600" kern="1200" baseline="0">
          <a:gradFill>
            <a:gsLst>
              <a:gs pos="0">
                <a:schemeClr val="tx1">
                  <a:alpha val="90000"/>
                </a:schemeClr>
              </a:gs>
              <a:gs pos="100000">
                <a:schemeClr val="tx1">
                  <a:lumMod val="75000"/>
                  <a:lumOff val="25000"/>
                  <a:alpha val="90000"/>
                </a:schemeClr>
              </a:gs>
            </a:gsLst>
            <a:lin ang="5400000" scaled="0"/>
          </a:gra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TF CS: Picture" descr="D:\Data\Presentations\NHMFL\Magnets and Materials Seminar 2013\Figures\EUTF5-CS-p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3877" y="1595048"/>
            <a:ext cx="3682364" cy="36679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Stag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6481" y="1077465"/>
            <a:ext cx="1979395" cy="1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Stag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6481" y="1921540"/>
            <a:ext cx="1979395" cy="171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Stag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6481" y="2549754"/>
            <a:ext cx="1979395" cy="243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Stag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6481" y="3250528"/>
            <a:ext cx="1979395" cy="2138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" name="Stag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6481" y="4192352"/>
            <a:ext cx="1979395" cy="627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 Stage 1"/>
          <p:cNvSpPr txBox="1">
            <a:spLocks noChangeArrowheads="1"/>
          </p:cNvSpPr>
          <p:nvPr/>
        </p:nvSpPr>
        <p:spPr bwMode="auto">
          <a:xfrm>
            <a:off x="6126480" y="1153665"/>
            <a:ext cx="3017520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1600" dirty="0">
                <a:latin typeface="Calibri" pitchFamily="34" charset="0"/>
              </a:rPr>
              <a:t>Stage 1 (inner triplet):</a:t>
            </a:r>
          </a:p>
          <a:p>
            <a:pPr eaLnBrk="1" hangingPunct="1">
              <a:lnSpc>
                <a:spcPct val="110000"/>
              </a:lnSpc>
            </a:pPr>
            <a:r>
              <a:rPr lang="en-US" sz="1600" dirty="0" smtClean="0">
                <a:latin typeface="Calibri" pitchFamily="34" charset="0"/>
              </a:rPr>
              <a:t>2x </a:t>
            </a:r>
            <a:r>
              <a:rPr lang="en-US" sz="1600" dirty="0" err="1" smtClean="0">
                <a:latin typeface="Calibri" pitchFamily="34" charset="0"/>
              </a:rPr>
              <a:t>sc</a:t>
            </a:r>
            <a:r>
              <a:rPr lang="en-US" sz="1600" dirty="0" smtClean="0">
                <a:latin typeface="Calibri" pitchFamily="34" charset="0"/>
              </a:rPr>
              <a:t> </a:t>
            </a:r>
            <a:r>
              <a:rPr lang="en-US" sz="1600" dirty="0">
                <a:latin typeface="Calibri" pitchFamily="34" charset="0"/>
              </a:rPr>
              <a:t>+</a:t>
            </a:r>
            <a:r>
              <a:rPr lang="en-US" sz="1600" dirty="0" smtClean="0">
                <a:latin typeface="Calibri" pitchFamily="34" charset="0"/>
              </a:rPr>
              <a:t>1x </a:t>
            </a:r>
            <a:r>
              <a:rPr lang="en-US" sz="1600" dirty="0" smtClean="0">
                <a:solidFill>
                  <a:srgbClr val="FF9966"/>
                </a:solidFill>
                <a:latin typeface="Calibri" pitchFamily="34" charset="0"/>
              </a:rPr>
              <a:t>Cu</a:t>
            </a:r>
            <a:endParaRPr lang="en-GB" sz="1600" dirty="0">
              <a:solidFill>
                <a:srgbClr val="FF9966"/>
              </a:solidFill>
              <a:latin typeface="Calibri" pitchFamily="34" charset="0"/>
            </a:endParaRPr>
          </a:p>
        </p:txBody>
      </p:sp>
      <p:sp>
        <p:nvSpPr>
          <p:cNvPr id="34" name="Text Stage 2"/>
          <p:cNvSpPr txBox="1">
            <a:spLocks noChangeArrowheads="1"/>
          </p:cNvSpPr>
          <p:nvPr/>
        </p:nvSpPr>
        <p:spPr bwMode="auto">
          <a:xfrm>
            <a:off x="6126480" y="2052723"/>
            <a:ext cx="3017520" cy="36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1600" dirty="0">
                <a:latin typeface="Calibri" pitchFamily="34" charset="0"/>
              </a:rPr>
              <a:t>Stage 2: x3</a:t>
            </a:r>
          </a:p>
        </p:txBody>
      </p:sp>
      <p:sp>
        <p:nvSpPr>
          <p:cNvPr id="35" name="Text Stage 3"/>
          <p:cNvSpPr txBox="1">
            <a:spLocks noChangeArrowheads="1"/>
          </p:cNvSpPr>
          <p:nvPr/>
        </p:nvSpPr>
        <p:spPr bwMode="auto">
          <a:xfrm>
            <a:off x="6126480" y="2753497"/>
            <a:ext cx="3017520" cy="363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1600" dirty="0">
                <a:latin typeface="Calibri" pitchFamily="34" charset="0"/>
              </a:rPr>
              <a:t>Stage 3: x5</a:t>
            </a:r>
          </a:p>
        </p:txBody>
      </p:sp>
      <p:sp>
        <p:nvSpPr>
          <p:cNvPr id="36" name="Text Stage 4"/>
          <p:cNvSpPr txBox="1">
            <a:spLocks noChangeArrowheads="1"/>
          </p:cNvSpPr>
          <p:nvPr/>
        </p:nvSpPr>
        <p:spPr bwMode="auto">
          <a:xfrm>
            <a:off x="6120077" y="3424477"/>
            <a:ext cx="3017520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1600" dirty="0">
                <a:latin typeface="Calibri" pitchFamily="34" charset="0"/>
              </a:rPr>
              <a:t>Stage 4 (</a:t>
            </a:r>
            <a:r>
              <a:rPr lang="en-US" sz="1600" dirty="0">
                <a:solidFill>
                  <a:schemeClr val="accent1"/>
                </a:solidFill>
                <a:latin typeface="Calibri" pitchFamily="34" charset="0"/>
              </a:rPr>
              <a:t>petal</a:t>
            </a:r>
            <a:r>
              <a:rPr lang="en-US" sz="1600" dirty="0">
                <a:latin typeface="Calibri" pitchFamily="34" charset="0"/>
              </a:rPr>
              <a:t>): x5 </a:t>
            </a:r>
            <a:r>
              <a:rPr lang="en-US" sz="1600" dirty="0" smtClean="0">
                <a:latin typeface="Calibri" pitchFamily="34" charset="0"/>
              </a:rPr>
              <a:t>around </a:t>
            </a:r>
            <a:r>
              <a:rPr lang="en-US" sz="1600" dirty="0">
                <a:latin typeface="Calibri" pitchFamily="34" charset="0"/>
              </a:rPr>
              <a:t>(3x4 </a:t>
            </a:r>
            <a:r>
              <a:rPr lang="en-US" sz="1600" dirty="0">
                <a:solidFill>
                  <a:srgbClr val="FF9966"/>
                </a:solidFill>
                <a:latin typeface="Calibri" pitchFamily="34" charset="0"/>
              </a:rPr>
              <a:t>Cu</a:t>
            </a:r>
            <a:r>
              <a:rPr lang="en-US" sz="1600" dirty="0">
                <a:latin typeface="Calibri" pitchFamily="34" charset="0"/>
              </a:rPr>
              <a:t>) core  </a:t>
            </a:r>
            <a:r>
              <a:rPr lang="en-US" sz="1600" dirty="0" smtClean="0">
                <a:latin typeface="Calibri" pitchFamily="34" charset="0"/>
              </a:rPr>
              <a:t>+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stainless steel</a:t>
            </a:r>
            <a:r>
              <a:rPr lang="en-US" sz="1600" dirty="0">
                <a:latin typeface="Calibri" pitchFamily="34" charset="0"/>
              </a:rPr>
              <a:t> wrap</a:t>
            </a:r>
          </a:p>
        </p:txBody>
      </p:sp>
      <p:sp>
        <p:nvSpPr>
          <p:cNvPr id="37" name="Text Stage 5"/>
          <p:cNvSpPr txBox="1">
            <a:spLocks noChangeArrowheads="1"/>
          </p:cNvSpPr>
          <p:nvPr/>
        </p:nvSpPr>
        <p:spPr bwMode="auto">
          <a:xfrm>
            <a:off x="6120078" y="4779792"/>
            <a:ext cx="3017520" cy="6340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1600" dirty="0">
                <a:latin typeface="Calibri" pitchFamily="34" charset="0"/>
              </a:rPr>
              <a:t>Stage 5: x6 around </a:t>
            </a:r>
            <a:r>
              <a:rPr lang="en-US" sz="1600" dirty="0" smtClean="0">
                <a:latin typeface="Calibri" pitchFamily="34" charset="0"/>
              </a:rPr>
              <a:t>central </a:t>
            </a:r>
            <a:r>
              <a:rPr lang="en-US" sz="1600" dirty="0">
                <a:latin typeface="Calibri" pitchFamily="34" charset="0"/>
              </a:rPr>
              <a:t>cooling spiral  + </a:t>
            </a:r>
            <a:r>
              <a:rPr lang="en-US" sz="1600" dirty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stainless steel </a:t>
            </a:r>
            <a:r>
              <a:rPr lang="en-US" sz="1600" dirty="0">
                <a:latin typeface="Calibri" pitchFamily="34" charset="0"/>
              </a:rPr>
              <a:t>wrap</a:t>
            </a:r>
          </a:p>
        </p:txBody>
      </p:sp>
      <p:sp>
        <p:nvSpPr>
          <p:cNvPr id="39" name="Text Central Cooling Spiral"/>
          <p:cNvSpPr txBox="1">
            <a:spLocks noChangeArrowheads="1"/>
          </p:cNvSpPr>
          <p:nvPr/>
        </p:nvSpPr>
        <p:spPr bwMode="auto">
          <a:xfrm>
            <a:off x="6120078" y="6013002"/>
            <a:ext cx="3017520" cy="3877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lnSpc>
                <a:spcPct val="120000"/>
              </a:lnSpc>
            </a:pPr>
            <a:r>
              <a:rPr lang="en-GB" sz="1600" dirty="0">
                <a:latin typeface="Calibri" pitchFamily="34" charset="0"/>
              </a:rPr>
              <a:t>Central Cooling Spiral</a:t>
            </a:r>
          </a:p>
        </p:txBody>
      </p:sp>
      <p:pic>
        <p:nvPicPr>
          <p:cNvPr id="1029" name="Picture: Central Cooling Spiral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21628" y="5547667"/>
            <a:ext cx="1984249" cy="505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5" name="Text: ITER TF Cable"/>
          <p:cNvSpPr txBox="1">
            <a:spLocks noChangeArrowheads="1"/>
          </p:cNvSpPr>
          <p:nvPr/>
        </p:nvSpPr>
        <p:spPr bwMode="auto">
          <a:xfrm>
            <a:off x="3065515" y="5511541"/>
            <a:ext cx="2019088" cy="5059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en-GB" sz="2400" dirty="0" smtClean="0">
                <a:latin typeface="Calibri" pitchFamily="34" charset="0"/>
              </a:rPr>
              <a:t>ITER TF Cable</a:t>
            </a:r>
            <a:endParaRPr lang="en-GB" sz="2800" dirty="0">
              <a:latin typeface="Calibri" pitchFamily="34" charset="0"/>
            </a:endParaRPr>
          </a:p>
        </p:txBody>
      </p:sp>
      <p:sp>
        <p:nvSpPr>
          <p:cNvPr id="25" name="Content Placeholder: 5 cable stages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cs typeface="Tahoma"/>
              </a:rPr>
              <a:t>5 cable stages.</a:t>
            </a:r>
            <a:endParaRPr lang="en-US" sz="2000" dirty="0">
              <a:solidFill>
                <a:schemeClr val="tx1"/>
              </a:solidFill>
              <a:cs typeface="Tahoma"/>
            </a:endParaRPr>
          </a:p>
        </p:txBody>
      </p:sp>
      <p:cxnSp>
        <p:nvCxnSpPr>
          <p:cNvPr id="7" name="Straight Connector sub-upper"/>
          <p:cNvCxnSpPr/>
          <p:nvPr/>
        </p:nvCxnSpPr>
        <p:spPr>
          <a:xfrm>
            <a:off x="5510477" y="2415899"/>
            <a:ext cx="609600" cy="784501"/>
          </a:xfrm>
          <a:prstGeom prst="line">
            <a:avLst/>
          </a:prstGeom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: sub-lower"/>
          <p:cNvCxnSpPr/>
          <p:nvPr/>
        </p:nvCxnSpPr>
        <p:spPr>
          <a:xfrm flipV="1">
            <a:off x="5662877" y="3577873"/>
            <a:ext cx="463604" cy="480624"/>
          </a:xfrm>
          <a:prstGeom prst="line">
            <a:avLst/>
          </a:prstGeom>
          <a:ln w="12700">
            <a:solidFill>
              <a:schemeClr val="accent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: Stainless steel wrap"/>
          <p:cNvGrpSpPr/>
          <p:nvPr/>
        </p:nvGrpSpPr>
        <p:grpSpPr>
          <a:xfrm>
            <a:off x="610716" y="4326698"/>
            <a:ext cx="2208683" cy="1186732"/>
            <a:chOff x="610716" y="4326698"/>
            <a:chExt cx="2208683" cy="1186732"/>
          </a:xfrm>
        </p:grpSpPr>
        <p:cxnSp>
          <p:nvCxnSpPr>
            <p:cNvPr id="10" name="Straight Arrow Connector 9"/>
            <p:cNvCxnSpPr>
              <a:stCxn id="44" idx="0"/>
            </p:cNvCxnSpPr>
            <p:nvPr/>
          </p:nvCxnSpPr>
          <p:spPr>
            <a:xfrm flipV="1">
              <a:off x="1715058" y="4326698"/>
              <a:ext cx="976019" cy="762000"/>
            </a:xfrm>
            <a:prstGeom prst="straightConnector1">
              <a:avLst/>
            </a:prstGeom>
            <a:ln w="19050">
              <a:solidFill>
                <a:schemeClr val="bg2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 Box 16"/>
            <p:cNvSpPr txBox="1">
              <a:spLocks noChangeArrowheads="1"/>
            </p:cNvSpPr>
            <p:nvPr/>
          </p:nvSpPr>
          <p:spPr bwMode="auto">
            <a:xfrm>
              <a:off x="610716" y="5088698"/>
              <a:ext cx="2208683" cy="4247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Arial" pitchFamily="34" charset="0"/>
                </a:defRPr>
              </a:lvl1pPr>
              <a:lvl2pPr marL="742950" indent="-285750">
                <a:defRPr sz="3200">
                  <a:solidFill>
                    <a:schemeClr val="tx1"/>
                  </a:solidFill>
                  <a:latin typeface="Arial" pitchFamily="34" charset="0"/>
                </a:defRPr>
              </a:lvl2pPr>
              <a:lvl3pPr marL="1143000" indent="-228600">
                <a:defRPr sz="3200">
                  <a:solidFill>
                    <a:schemeClr val="tx1"/>
                  </a:solidFill>
                  <a:latin typeface="Arial" pitchFamily="34" charset="0"/>
                </a:defRPr>
              </a:lvl3pPr>
              <a:lvl4pPr marL="1600200" indent="-228600">
                <a:defRPr sz="3200">
                  <a:solidFill>
                    <a:schemeClr val="tx1"/>
                  </a:solidFill>
                  <a:latin typeface="Arial" pitchFamily="34" charset="0"/>
                </a:defRPr>
              </a:lvl4pPr>
              <a:lvl5pPr marL="2057400" indent="-228600">
                <a:defRPr sz="3200">
                  <a:solidFill>
                    <a:schemeClr val="tx1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itchFamily="34" charset="0"/>
                </a:defRPr>
              </a:lvl9pPr>
            </a:lstStyle>
            <a:p>
              <a:pPr algn="ctr" eaLnBrk="1" hangingPunct="1">
                <a:lnSpc>
                  <a:spcPct val="120000"/>
                </a:lnSpc>
              </a:pPr>
              <a:r>
                <a:rPr lang="en-GB" sz="1800" dirty="0" smtClean="0">
                  <a:solidFill>
                    <a:schemeClr val="bg2">
                      <a:lumMod val="50000"/>
                    </a:schemeClr>
                  </a:solidFill>
                  <a:latin typeface="Calibri" pitchFamily="34" charset="0"/>
                </a:rPr>
                <a:t>Stainless steel </a:t>
              </a:r>
              <a:r>
                <a:rPr lang="en-GB" sz="1800" dirty="0" smtClean="0">
                  <a:latin typeface="Calibri" pitchFamily="34" charset="0"/>
                </a:rPr>
                <a:t>wrap</a:t>
              </a:r>
              <a:endParaRPr lang="en-GB" sz="2000" dirty="0">
                <a:latin typeface="Calibri" pitchFamily="34" charset="0"/>
              </a:endParaRPr>
            </a:p>
          </p:txBody>
        </p:sp>
      </p:grpSp>
      <p:cxnSp>
        <p:nvCxnSpPr>
          <p:cNvPr id="46" name="Straight Arrow Connector: Tube"/>
          <p:cNvCxnSpPr>
            <a:stCxn id="47" idx="3"/>
          </p:cNvCxnSpPr>
          <p:nvPr/>
        </p:nvCxnSpPr>
        <p:spPr>
          <a:xfrm flipV="1">
            <a:off x="2324099" y="5031389"/>
            <a:ext cx="1052462" cy="1059246"/>
          </a:xfrm>
          <a:prstGeom prst="straightConnector1">
            <a:avLst/>
          </a:prstGeom>
          <a:ln w="19050">
            <a:solidFill>
              <a:schemeClr val="bg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: Stainless steel tube"/>
          <p:cNvSpPr txBox="1">
            <a:spLocks noChangeArrowheads="1"/>
          </p:cNvSpPr>
          <p:nvPr/>
        </p:nvSpPr>
        <p:spPr bwMode="auto">
          <a:xfrm>
            <a:off x="609599" y="5545870"/>
            <a:ext cx="1714500" cy="1089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en-GB" sz="1800" dirty="0" smtClean="0">
                <a:solidFill>
                  <a:schemeClr val="bg2">
                    <a:lumMod val="50000"/>
                  </a:schemeClr>
                </a:solidFill>
                <a:latin typeface="Calibri" pitchFamily="34" charset="0"/>
              </a:rPr>
              <a:t>Austenitic stainless steel</a:t>
            </a:r>
          </a:p>
          <a:p>
            <a:pPr algn="ctr" eaLnBrk="1" hangingPunct="1">
              <a:lnSpc>
                <a:spcPct val="120000"/>
              </a:lnSpc>
            </a:pPr>
            <a:r>
              <a:rPr lang="en-GB" sz="1800" dirty="0" smtClean="0">
                <a:latin typeface="Calibri" pitchFamily="34" charset="0"/>
              </a:rPr>
              <a:t>conduit tube</a:t>
            </a:r>
            <a:endParaRPr lang="en-GB" sz="2000" dirty="0">
              <a:latin typeface="Calibri" pitchFamily="34" charset="0"/>
            </a:endParaRPr>
          </a:p>
        </p:txBody>
      </p:sp>
      <p:sp>
        <p:nvSpPr>
          <p:cNvPr id="48" name="Content Placeholder 2: strands"/>
          <p:cNvSpPr txBox="1">
            <a:spLocks/>
          </p:cNvSpPr>
          <p:nvPr/>
        </p:nvSpPr>
        <p:spPr>
          <a:xfrm>
            <a:off x="133348" y="1371601"/>
            <a:ext cx="5581652" cy="7619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Clr>
                <a:schemeClr val="tx1"/>
              </a:buClr>
              <a:buSzPct val="80000"/>
              <a:buFont typeface="Wingdings" pitchFamily="2" charset="2"/>
              <a:buChar char="v"/>
              <a:defRPr sz="22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Calibri" pitchFamily="34" charset="0"/>
                <a:ea typeface="+mn-ea"/>
                <a:cs typeface="+mn-cs"/>
              </a:defRPr>
            </a:lvl1pPr>
            <a:lvl2pPr marL="577850" indent="-228600" algn="l" defTabSz="914400" rtl="0" eaLnBrk="1" latinLnBrk="0" hangingPunct="1">
              <a:spcBef>
                <a:spcPts val="1200"/>
              </a:spcBef>
              <a:buSzPct val="100000"/>
              <a:buFont typeface="Wingdings" pitchFamily="2" charset="2"/>
              <a:buChar char=""/>
              <a:defRPr sz="22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Calibri" pitchFamily="34" charset="0"/>
                <a:ea typeface="+mn-ea"/>
                <a:cs typeface="+mn-cs"/>
              </a:defRPr>
            </a:lvl2pPr>
            <a:lvl3pPr marL="806450" indent="-228600" algn="l" defTabSz="914400" rtl="0" eaLnBrk="1" latinLnBrk="0" hangingPunct="1">
              <a:spcBef>
                <a:spcPts val="1200"/>
              </a:spcBef>
              <a:buClr>
                <a:schemeClr val="accent4"/>
              </a:buClr>
              <a:buSzPct val="100000"/>
              <a:buFont typeface="Wingdings" pitchFamily="2" charset="2"/>
              <a:buChar char="w"/>
              <a:defRPr sz="20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Calibri" pitchFamily="34" charset="0"/>
                <a:ea typeface="+mn-ea"/>
                <a:cs typeface="+mn-cs"/>
              </a:defRPr>
            </a:lvl3pPr>
            <a:lvl4pPr marL="1035050" indent="-228600" algn="l" defTabSz="914400" rtl="0" eaLnBrk="1" latinLnBrk="0" hangingPunct="1">
              <a:spcBef>
                <a:spcPts val="1200"/>
              </a:spcBef>
              <a:buClr>
                <a:schemeClr val="accent2"/>
              </a:buClr>
              <a:buFont typeface="Wingdings" pitchFamily="2" charset="2"/>
              <a:buChar char=""/>
              <a:defRPr sz="18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Calibri" pitchFamily="34" charset="0"/>
                <a:ea typeface="+mn-ea"/>
                <a:cs typeface="+mn-cs"/>
              </a:defRPr>
            </a:lvl4pPr>
            <a:lvl5pPr marL="1263650" indent="-228600" algn="l" defTabSz="914400" rtl="0" eaLnBrk="1" latinLnBrk="0" hangingPunct="1">
              <a:spcBef>
                <a:spcPts val="1200"/>
              </a:spcBef>
              <a:buClr>
                <a:schemeClr val="accent3"/>
              </a:buClr>
              <a:buSzPct val="100000"/>
              <a:buFont typeface="Wingdings" pitchFamily="2" charset="2"/>
              <a:buChar char="w"/>
              <a:defRPr sz="16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Calibri" pitchFamily="34" charset="0"/>
                <a:ea typeface="+mn-ea"/>
                <a:cs typeface="+mn-cs"/>
              </a:defRPr>
            </a:lvl5pPr>
            <a:lvl6pPr marL="1492250" indent="-228600" algn="l" defTabSz="914400" rtl="0" eaLnBrk="1" latinLnBrk="0" hangingPunct="1">
              <a:spcBef>
                <a:spcPts val="1200"/>
              </a:spcBef>
              <a:buClr>
                <a:schemeClr val="accent5"/>
              </a:buClr>
              <a:buFont typeface="Wingdings" pitchFamily="2" charset="2"/>
              <a:buChar char=""/>
              <a:defRPr sz="16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6pPr>
            <a:lvl7pPr marL="1720850" indent="-228600" algn="l" defTabSz="914400" rtl="0" eaLnBrk="1" latinLnBrk="0" hangingPunct="1">
              <a:spcBef>
                <a:spcPts val="1200"/>
              </a:spcBef>
              <a:buClr>
                <a:schemeClr val="accent6"/>
              </a:buClr>
              <a:buFont typeface="Wingdings" pitchFamily="2" charset="2"/>
              <a:buChar char=""/>
              <a:defRPr sz="1600" kern="120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7pPr>
            <a:lvl8pPr marL="1949450" indent="-228600" algn="l" defTabSz="914400" rtl="0" eaLnBrk="1" latinLnBrk="0" hangingPunct="1">
              <a:spcBef>
                <a:spcPts val="1200"/>
              </a:spcBef>
              <a:buFont typeface="Wingdings" pitchFamily="2" charset="2"/>
              <a:buChar char=""/>
              <a:defRPr sz="1600" kern="12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8pPr>
            <a:lvl9pPr marL="2178050" indent="-228600" algn="l" defTabSz="914400" rtl="0" eaLnBrk="1" latinLnBrk="0" hangingPunct="1">
              <a:spcBef>
                <a:spcPts val="1200"/>
              </a:spcBef>
              <a:buFont typeface="Wingdings" pitchFamily="2" charset="2"/>
              <a:buChar char=""/>
              <a:defRPr sz="1600" kern="1200" baseline="0">
                <a:gradFill>
                  <a:gsLst>
                    <a:gs pos="0">
                      <a:schemeClr val="tx1">
                        <a:alpha val="90000"/>
                      </a:schemeClr>
                    </a:gs>
                    <a:gs pos="100000">
                      <a:schemeClr val="tx1">
                        <a:lumMod val="75000"/>
                        <a:lumOff val="25000"/>
                        <a:alpha val="90000"/>
                      </a:schemeClr>
                    </a:gs>
                  </a:gsLst>
                  <a:lin ang="5400000" scaled="0"/>
                </a:gra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sz="2000" dirty="0" smtClean="0">
                <a:solidFill>
                  <a:schemeClr val="tx1"/>
                </a:solidFill>
                <a:cs typeface="Tahoma"/>
              </a:rPr>
              <a:t>Both </a:t>
            </a:r>
            <a:r>
              <a:rPr lang="en-US" sz="2000" dirty="0" err="1" smtClean="0">
                <a:solidFill>
                  <a:schemeClr val="tx1"/>
                </a:solidFill>
                <a:cs typeface="Tahoma"/>
              </a:rPr>
              <a:t>sc</a:t>
            </a:r>
            <a:r>
              <a:rPr lang="en-US" sz="2000" dirty="0" smtClean="0">
                <a:solidFill>
                  <a:schemeClr val="tx1"/>
                </a:solidFill>
                <a:cs typeface="Tahoma"/>
              </a:rPr>
              <a:t> and </a:t>
            </a:r>
            <a:r>
              <a:rPr lang="en-US" sz="2000" dirty="0" smtClean="0">
                <a:solidFill>
                  <a:srgbClr val="FF9966"/>
                </a:solidFill>
                <a:cs typeface="Tahoma"/>
              </a:rPr>
              <a:t>Cu </a:t>
            </a:r>
            <a:r>
              <a:rPr lang="en-US" sz="2000" dirty="0" smtClean="0">
                <a:solidFill>
                  <a:schemeClr val="tx1"/>
                </a:solidFill>
                <a:cs typeface="Tahoma"/>
              </a:rPr>
              <a:t>strands used.</a:t>
            </a:r>
            <a:endParaRPr lang="en-US" sz="2000" dirty="0">
              <a:solidFill>
                <a:schemeClr val="tx1"/>
              </a:solidFill>
              <a:cs typeface="Tahoma"/>
            </a:endParaRPr>
          </a:p>
        </p:txBody>
      </p:sp>
      <p:pic>
        <p:nvPicPr>
          <p:cNvPr id="11" name="Picture: sc strand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855" y="2225310"/>
            <a:ext cx="1079308" cy="1118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: Cu strand" descr="D:\Data\Presentations\NHMFL\Magnets and Materials Seminar 2013\Figures\ITER_TF5_Piece2_Full_x5_DetaiForMaterialsandMagnetsSeminar-Custrandonly-ssh-pal.pn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855" y="3337257"/>
            <a:ext cx="1058617" cy="1115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to hide strands" hidden="1"/>
          <p:cNvSpPr/>
          <p:nvPr/>
        </p:nvSpPr>
        <p:spPr>
          <a:xfrm>
            <a:off x="304800" y="2133600"/>
            <a:ext cx="1410257" cy="243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sc"/>
          <p:cNvCxnSpPr/>
          <p:nvPr/>
        </p:nvCxnSpPr>
        <p:spPr>
          <a:xfrm flipH="1" flipV="1">
            <a:off x="1059163" y="2784646"/>
            <a:ext cx="1733157" cy="44960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Cu"/>
          <p:cNvCxnSpPr/>
          <p:nvPr/>
        </p:nvCxnSpPr>
        <p:spPr>
          <a:xfrm flipH="1">
            <a:off x="1069511" y="3250528"/>
            <a:ext cx="1621566" cy="644514"/>
          </a:xfrm>
          <a:prstGeom prst="straightConnector1">
            <a:avLst/>
          </a:prstGeom>
          <a:ln w="19050">
            <a:solidFill>
              <a:srgbClr val="FF996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3666417" y="2986914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21599994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3660120" y="2986914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299993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3665157" y="2993841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599993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3651885" y="2990724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899993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Oval 56"/>
          <p:cNvSpPr/>
          <p:nvPr/>
        </p:nvSpPr>
        <p:spPr>
          <a:xfrm>
            <a:off x="3651885" y="2990850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1199993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3627120" y="2994660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1499994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3606165" y="2994660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1800000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3577590" y="2997714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2100000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3560445" y="2998470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2400000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/>
          <p:nvPr/>
        </p:nvSpPr>
        <p:spPr>
          <a:xfrm>
            <a:off x="3539490" y="2994660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2700000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3505200" y="2998470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3000000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3476625" y="2998470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3300000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3446145" y="2996565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3600000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3411855" y="2996565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3900000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7" name="Oval 66"/>
          <p:cNvSpPr/>
          <p:nvPr/>
        </p:nvSpPr>
        <p:spPr>
          <a:xfrm>
            <a:off x="3381375" y="2996565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4200000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Oval 67"/>
          <p:cNvSpPr/>
          <p:nvPr/>
        </p:nvSpPr>
        <p:spPr>
          <a:xfrm>
            <a:off x="3343275" y="2996565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4500000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9" name="Oval 68"/>
          <p:cNvSpPr/>
          <p:nvPr/>
        </p:nvSpPr>
        <p:spPr>
          <a:xfrm>
            <a:off x="3308985" y="2998470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4800000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Oval 69"/>
          <p:cNvSpPr/>
          <p:nvPr/>
        </p:nvSpPr>
        <p:spPr>
          <a:xfrm>
            <a:off x="3270885" y="2998029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5100000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Oval 70"/>
          <p:cNvSpPr/>
          <p:nvPr/>
        </p:nvSpPr>
        <p:spPr>
          <a:xfrm>
            <a:off x="3234690" y="2998344"/>
            <a:ext cx="762000" cy="762000"/>
          </a:xfrm>
          <a:prstGeom prst="ellipse">
            <a:avLst/>
          </a:prstGeom>
          <a:noFill/>
          <a:ln w="76200">
            <a:solidFill>
              <a:schemeClr val="bg1">
                <a:lumMod val="85000"/>
              </a:schemeClr>
            </a:solidFill>
          </a:ln>
          <a:scene3d>
            <a:camera prst="orthographicFront">
              <a:rot lat="0" lon="5400000" rev="0"/>
            </a:camera>
            <a:lightRig rig="contrasting" dir="t"/>
          </a:scene3d>
          <a:sp3d extrusionH="2082800" contourW="12700" prstMaterial="softEdge">
            <a:extrusionClr>
              <a:schemeClr val="tx1">
                <a:lumMod val="65000"/>
                <a:lumOff val="35000"/>
              </a:schemeClr>
            </a:extrusionClr>
            <a:contourClr>
              <a:schemeClr val="tx1">
                <a:lumMod val="50000"/>
                <a:lumOff val="50000"/>
              </a:schemeClr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Authors"/>
          <p:cNvSpPr txBox="1"/>
          <p:nvPr/>
        </p:nvSpPr>
        <p:spPr>
          <a:xfrm>
            <a:off x="2324099" y="6487761"/>
            <a:ext cx="2628901" cy="295275"/>
          </a:xfrm>
          <a:prstGeom prst="rect">
            <a:avLst/>
          </a:prstGeom>
          <a:solidFill>
            <a:schemeClr val="bg1"/>
          </a:solidFill>
        </p:spPr>
        <p:txBody>
          <a:bodyPr wrap="square" lIns="0" rIns="0" rtlCol="0">
            <a:noAutofit/>
          </a:bodyPr>
          <a:lstStyle/>
          <a:p>
            <a:pPr algn="ctr"/>
            <a:r>
              <a:rPr lang="en-US" sz="1600" b="1" dirty="0" smtClean="0">
                <a:latin typeface="Calibri" panose="020F0502020204030204" pitchFamily="34" charset="0"/>
              </a:rPr>
              <a:t>Peter J. Lee </a:t>
            </a:r>
            <a:r>
              <a:rPr lang="en-US" sz="1600" b="1" dirty="0" smtClean="0">
                <a:latin typeface="Calibri" panose="020F0502020204030204" pitchFamily="34" charset="0"/>
              </a:rPr>
              <a:t>&amp; Carlos </a:t>
            </a:r>
            <a:r>
              <a:rPr lang="en-US" sz="1600" b="1" dirty="0" smtClean="0">
                <a:latin typeface="Calibri" panose="020F0502020204030204" pitchFamily="34" charset="0"/>
              </a:rPr>
              <a:t>Sanabria</a:t>
            </a:r>
            <a:endParaRPr lang="en-US" sz="1600" b="1" dirty="0">
              <a:latin typeface="Calibri" panose="020F0502020204030204" pitchFamily="34" charset="0"/>
            </a:endParaRPr>
          </a:p>
        </p:txBody>
      </p:sp>
      <p:pic>
        <p:nvPicPr>
          <p:cNvPr id="52" name="Picture 2" descr="D:\Data\My Pictures\LOGOS\ASC\HorizontalTriplet\Action ASC\ASC@NHMFL@FSU-Horizontal-511h-notflat-unReversed-fog-transp-256w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4940" y="6359743"/>
            <a:ext cx="643196" cy="448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088" y="61716"/>
            <a:ext cx="6608658" cy="1001265"/>
          </a:xfrm>
        </p:spPr>
        <p:txBody>
          <a:bodyPr>
            <a:noAutofit/>
          </a:bodyPr>
          <a:lstStyle/>
          <a:p>
            <a:pPr algn="ctr"/>
            <a:r>
              <a:rPr lang="en-US" dirty="0" smtClean="0"/>
              <a:t>ITER CICC: Components</a:t>
            </a:r>
            <a:endParaRPr lang="en-US" dirty="0"/>
          </a:p>
        </p:txBody>
      </p:sp>
      <p:pic>
        <p:nvPicPr>
          <p:cNvPr id="53" name="Picture 52" descr="C:\Users\sanabria\Documents\Misc\Logos\IterLogo_RGB_NoonYellow_wCo.png"/>
          <p:cNvPicPr/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3510" y="6362601"/>
            <a:ext cx="935890" cy="445199"/>
          </a:xfrm>
          <a:prstGeom prst="rect">
            <a:avLst/>
          </a:prstGeom>
          <a:noFill/>
          <a:effectLst>
            <a:outerShdw blurRad="127000" dist="38100" dir="2700000" algn="tl" rotWithShape="0">
              <a:prstClr val="black">
                <a:alpha val="20000"/>
              </a:prstClr>
            </a:outerShdw>
          </a:effectLst>
          <a:extLst/>
        </p:spPr>
      </p:pic>
    </p:spTree>
    <p:extLst>
      <p:ext uri="{BB962C8B-B14F-4D97-AF65-F5344CB8AC3E}">
        <p14:creationId xmlns:p14="http://schemas.microsoft.com/office/powerpoint/2010/main" val="514420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  <p:par>
                                <p:cTn id="5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56" dur="500" fill="hold"/>
                                        <p:tgtEl>
                                          <p:spTgt spid="1030"/>
                                        </p:tgtEl>
                                      </p:cBhvr>
                                      <p:by x="25000" y="2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500"/>
                            </p:stCondLst>
                            <p:childTnLst>
                              <p:par>
                                <p:cTn id="61" presetID="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63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4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9166 0.07774 L 3.33333E-6 -8.69968E-7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583" y="-3887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2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18333 -0.08885 L 3.33333E-6 -4.11846E-7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67" y="4442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500" fill="hold"/>
                                        <p:tgtEl>
                                          <p:spTgt spid="1030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6" presetID="2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50"/>
                            </p:stCondLst>
                            <p:childTnLst>
                              <p:par>
                                <p:cTn id="10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50"/>
                            </p:stCondLst>
                            <p:childTnLst>
                              <p:par>
                                <p:cTn id="111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00"/>
                            </p:stCondLst>
                            <p:childTnLst>
                              <p:par>
                                <p:cTn id="1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"/>
                            </p:stCondLst>
                            <p:childTnLst>
                              <p:par>
                                <p:cTn id="117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"/>
                            </p:stCondLst>
                            <p:childTnLst>
                              <p:par>
                                <p:cTn id="1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50"/>
                            </p:stCondLst>
                            <p:childTnLst>
                              <p:par>
                                <p:cTn id="123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00"/>
                            </p:stCondLst>
                            <p:childTnLst>
                              <p:par>
                                <p:cTn id="1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00"/>
                            </p:stCondLst>
                            <p:childTnLst>
                              <p:par>
                                <p:cTn id="129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50"/>
                            </p:stCondLst>
                            <p:childTnLst>
                              <p:par>
                                <p:cTn id="13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50"/>
                            </p:stCondLst>
                            <p:childTnLst>
                              <p:par>
                                <p:cTn id="135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300"/>
                            </p:stCondLst>
                            <p:childTnLst>
                              <p:par>
                                <p:cTn id="13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300"/>
                            </p:stCondLst>
                            <p:childTnLst>
                              <p:par>
                                <p:cTn id="141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50"/>
                            </p:stCondLst>
                            <p:childTnLst>
                              <p:par>
                                <p:cTn id="1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350"/>
                            </p:stCondLst>
                            <p:childTnLst>
                              <p:par>
                                <p:cTn id="147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400"/>
                            </p:stCondLst>
                            <p:childTnLst>
                              <p:par>
                                <p:cTn id="15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400"/>
                            </p:stCondLst>
                            <p:childTnLst>
                              <p:par>
                                <p:cTn id="153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45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450"/>
                            </p:stCondLst>
                            <p:childTnLst>
                              <p:par>
                                <p:cTn id="159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500"/>
                            </p:stCondLst>
                            <p:childTnLst>
                              <p:par>
                                <p:cTn id="1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500"/>
                            </p:stCondLst>
                            <p:childTnLst>
                              <p:par>
                                <p:cTn id="165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550"/>
                            </p:stCondLst>
                            <p:childTnLst>
                              <p:par>
                                <p:cTn id="16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550"/>
                            </p:stCondLst>
                            <p:childTnLst>
                              <p:par>
                                <p:cTn id="171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600"/>
                            </p:stCondLst>
                            <p:childTnLst>
                              <p:par>
                                <p:cTn id="1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600"/>
                            </p:stCondLst>
                            <p:childTnLst>
                              <p:par>
                                <p:cTn id="177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65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650"/>
                            </p:stCondLst>
                            <p:childTnLst>
                              <p:par>
                                <p:cTn id="183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7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700"/>
                            </p:stCondLst>
                            <p:childTnLst>
                              <p:par>
                                <p:cTn id="189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750"/>
                            </p:stCondLst>
                            <p:childTnLst>
                              <p:par>
                                <p:cTn id="19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750"/>
                            </p:stCondLst>
                            <p:childTnLst>
                              <p:par>
                                <p:cTn id="195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800"/>
                            </p:stCondLst>
                            <p:childTnLst>
                              <p:par>
                                <p:cTn id="19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800"/>
                            </p:stCondLst>
                            <p:childTnLst>
                              <p:par>
                                <p:cTn id="201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850"/>
                            </p:stCondLst>
                            <p:childTnLst>
                              <p:par>
                                <p:cTn id="20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>
                            <p:stCondLst>
                              <p:cond delay="850"/>
                            </p:stCondLst>
                            <p:childTnLst>
                              <p:par>
                                <p:cTn id="207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>
                            <p:stCondLst>
                              <p:cond delay="900"/>
                            </p:stCondLst>
                            <p:childTnLst>
                              <p:par>
                                <p:cTn id="2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900"/>
                            </p:stCondLst>
                            <p:childTnLst>
                              <p:par>
                                <p:cTn id="213" presetID="1" presetClass="exit" presetSubtype="0" fill="hold" grpId="1" nodeType="afterEffect">
                                  <p:stCondLst>
                                    <p:cond delay="5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950"/>
                            </p:stCondLst>
                            <p:childTnLst>
                              <p:par>
                                <p:cTn id="21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333 -0.35539 L -3.33333E-6 -3.67885E-6 " pathEditMode="relative" rAng="0" ptsTypes="AA">
                                      <p:cBhvr>
                                        <p:cTn id="221" dur="2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17770"/>
                                    </p:animMotion>
                                  </p:childTnLst>
                                </p:cTn>
                              </p:par>
                              <p:par>
                                <p:cTn id="2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167 0.31097 L 3.33333E-6 4.58121E-7 " pathEditMode="relative" rAng="0" ptsTypes="AA">
                                      <p:cBhvr>
                                        <p:cTn id="23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15548"/>
                                    </p:animMotion>
                                  </p:childTnLst>
                                </p:cTn>
                              </p:par>
                              <p:par>
                                <p:cTn id="23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39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40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0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4166 0.14437 L -3.33333E-6 4.79408E-6 " pathEditMode="relative" rAng="0" ptsTypes="AA">
                                      <p:cBhvr>
                                        <p:cTn id="25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083" y="-7219"/>
                                    </p:animMotion>
                                  </p:childTnLst>
                                </p:cTn>
                              </p:par>
                              <p:par>
                                <p:cTn id="252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53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5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5833 0.06663 L -3.33333E-6 1.06895E-6 " pathEditMode="relative" rAng="0" ptsTypes="AA">
                                      <p:cBhvr>
                                        <p:cTn id="265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917" y="-3332"/>
                                    </p:animMotion>
                                  </p:childTnLst>
                                </p:cTn>
                              </p:par>
                              <p:par>
                                <p:cTn id="266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6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6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8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1718 -0.0118 L -4.16667E-6 3.22073E-6 " pathEditMode="relative" rAng="0" ptsTypes="AA">
                                      <p:cBhvr>
                                        <p:cTn id="279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51" y="578"/>
                                    </p:animMotion>
                                  </p:childTnLst>
                                </p:cTn>
                              </p:par>
                              <p:par>
                                <p:cTn id="280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1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82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83" dur="500" fill="hold"/>
                                        <p:tgtEl>
                                          <p:spTgt spid="31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28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>
                            <p:stCondLst>
                              <p:cond delay="2000"/>
                            </p:stCondLst>
                            <p:childTnLst>
                              <p:par>
                                <p:cTn id="2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>
                      <p:stCondLst>
                        <p:cond delay="indefinite"/>
                      </p:stCondLst>
                      <p:childTnLst>
                        <p:par>
                          <p:cTn id="296" fill="hold">
                            <p:stCondLst>
                              <p:cond delay="0"/>
                            </p:stCondLst>
                            <p:childTnLst>
                              <p:par>
                                <p:cTn id="2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3333 -0.16659 L -3.33333E-6 -2.19806E-6 " pathEditMode="relative" rAng="0" ptsTypes="AA">
                                      <p:cBhvr>
                                        <p:cTn id="30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667" y="8329"/>
                                    </p:animMotion>
                                  </p:childTnLst>
                                </p:cTn>
                              </p:par>
                              <p:par>
                                <p:cTn id="303" presetID="6" presetClass="emph" presetSubtype="0" autoRev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4" dur="500" fill="hold"/>
                                        <p:tgtEl>
                                          <p:spTgt spid="32"/>
                                        </p:tgtEl>
                                      </p:cBhvr>
                                      <p:by x="4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30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6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07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22" presetClass="entr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5" dur="5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4" grpId="0"/>
      <p:bldP spid="35" grpId="0"/>
      <p:bldP spid="36" grpId="0"/>
      <p:bldP spid="37" grpId="0"/>
      <p:bldP spid="39" grpId="0"/>
      <p:bldP spid="25" grpId="0" build="p"/>
      <p:bldP spid="47" grpId="0"/>
      <p:bldP spid="48" grpId="0" build="p"/>
      <p:bldP spid="13" grpId="0" animBg="1"/>
      <p:bldP spid="21" grpId="0" animBg="1"/>
      <p:bldP spid="21" grpId="1" animBg="1"/>
      <p:bldP spid="21" grpId="2" animBg="1"/>
      <p:bldP spid="54" grpId="0" animBg="1"/>
      <p:bldP spid="54" grpId="1" animBg="1"/>
      <p:bldP spid="54" grpId="2" animBg="1"/>
      <p:bldP spid="55" grpId="0" animBg="1"/>
      <p:bldP spid="55" grpId="1" animBg="1"/>
      <p:bldP spid="55" grpId="2" animBg="1"/>
      <p:bldP spid="56" grpId="0" animBg="1"/>
      <p:bldP spid="56" grpId="1" animBg="1"/>
      <p:bldP spid="56" grpId="2" animBg="1"/>
      <p:bldP spid="57" grpId="0" animBg="1"/>
      <p:bldP spid="57" grpId="1" animBg="1"/>
      <p:bldP spid="57" grpId="2" animBg="1"/>
      <p:bldP spid="58" grpId="0" animBg="1"/>
      <p:bldP spid="58" grpId="1" animBg="1"/>
      <p:bldP spid="58" grpId="2" animBg="1"/>
      <p:bldP spid="59" grpId="0" animBg="1"/>
      <p:bldP spid="59" grpId="1" animBg="1"/>
      <p:bldP spid="59" grpId="2" animBg="1"/>
      <p:bldP spid="60" grpId="0" animBg="1"/>
      <p:bldP spid="60" grpId="1" animBg="1"/>
      <p:bldP spid="60" grpId="2" animBg="1"/>
      <p:bldP spid="61" grpId="0" animBg="1"/>
      <p:bldP spid="61" grpId="1" animBg="1"/>
      <p:bldP spid="61" grpId="2" animBg="1"/>
      <p:bldP spid="62" grpId="0" animBg="1"/>
      <p:bldP spid="62" grpId="1" animBg="1"/>
      <p:bldP spid="62" grpId="2" animBg="1"/>
      <p:bldP spid="63" grpId="0" animBg="1"/>
      <p:bldP spid="63" grpId="1" animBg="1"/>
      <p:bldP spid="63" grpId="2" animBg="1"/>
      <p:bldP spid="64" grpId="0" animBg="1"/>
      <p:bldP spid="64" grpId="1" animBg="1"/>
      <p:bldP spid="64" grpId="2" animBg="1"/>
      <p:bldP spid="65" grpId="0" animBg="1"/>
      <p:bldP spid="65" grpId="1" animBg="1"/>
      <p:bldP spid="65" grpId="2" animBg="1"/>
      <p:bldP spid="66" grpId="0" animBg="1"/>
      <p:bldP spid="66" grpId="1" animBg="1"/>
      <p:bldP spid="66" grpId="2" animBg="1"/>
      <p:bldP spid="67" grpId="0" animBg="1"/>
      <p:bldP spid="67" grpId="1" animBg="1"/>
      <p:bldP spid="67" grpId="2" animBg="1"/>
      <p:bldP spid="68" grpId="0" animBg="1"/>
      <p:bldP spid="68" grpId="1" animBg="1"/>
      <p:bldP spid="68" grpId="2" animBg="1"/>
      <p:bldP spid="69" grpId="0" animBg="1"/>
      <p:bldP spid="69" grpId="1" animBg="1"/>
      <p:bldP spid="69" grpId="2" animBg="1"/>
      <p:bldP spid="70" grpId="0" animBg="1"/>
      <p:bldP spid="70" grpId="1" animBg="1"/>
      <p:bldP spid="70" grpId="2" animBg="1"/>
      <p:bldP spid="71" grpId="0" animBg="1"/>
      <p:bldP spid="71" grpId="1" animBg="1"/>
      <p:bldP spid="71" grpId="2" animBg="1"/>
      <p:bldP spid="51" grpId="0" animBg="1"/>
      <p:bldP spid="51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76200"/>
            <a:ext cx="7924799" cy="1143000"/>
          </a:xfrm>
        </p:spPr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609600" y="1447800"/>
            <a:ext cx="7924800" cy="4373563"/>
          </a:xfrm>
        </p:spPr>
        <p:txBody>
          <a:bodyPr/>
          <a:lstStyle/>
          <a:p>
            <a:pPr lvl="1"/>
            <a:r>
              <a:rPr lang="en-US" sz="2000" dirty="0"/>
              <a:t>Work funded by ITER Organization with additional funding from the State of Florida and US DOE Office of Fusion Energy Science Grant </a:t>
            </a:r>
            <a:r>
              <a:rPr lang="en-US" sz="2000" dirty="0" smtClean="0"/>
              <a:t>DE‑FG02‑06ER54881</a:t>
            </a:r>
            <a:r>
              <a:rPr lang="en-US" sz="2000" dirty="0"/>
              <a:t>.</a:t>
            </a:r>
          </a:p>
          <a:p>
            <a:pPr lvl="1"/>
            <a:r>
              <a:rPr lang="en-US" sz="2000" dirty="0"/>
              <a:t>SULTAN-tested cable was provided by courtesy of Pierluigi Bruzzone (Plasma Physics Research Center) with agreement from Fusion for Energy.</a:t>
            </a:r>
          </a:p>
          <a:p>
            <a:pPr lvl="1"/>
            <a:r>
              <a:rPr lang="en-US" sz="2000" dirty="0" smtClean="0"/>
              <a:t>Metallographic assistance from Bill Starch, Timothy Blum and Jen Gavin (FSU).</a:t>
            </a:r>
            <a:endParaRPr lang="en-US" sz="2000" dirty="0"/>
          </a:p>
          <a:p>
            <a:endParaRPr lang="en-US" dirty="0"/>
          </a:p>
        </p:txBody>
      </p:sp>
      <p:pic>
        <p:nvPicPr>
          <p:cNvPr id="5" name="Picture 4" descr="C:\Users\sanabria\Documents\Misc\Logos\IterLogo_RGB_NoonYellow_wCo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5955802"/>
            <a:ext cx="1345565" cy="640080"/>
          </a:xfrm>
          <a:prstGeom prst="rect">
            <a:avLst/>
          </a:prstGeom>
          <a:noFill/>
          <a:effectLst>
            <a:outerShdw blurRad="127000" dist="38100" dir="2700000" algn="tl" rotWithShape="0">
              <a:prstClr val="black">
                <a:alpha val="20000"/>
              </a:prstClr>
            </a:outerShdw>
          </a:effectLst>
          <a:extLst/>
        </p:spPr>
      </p:pic>
      <p:pic>
        <p:nvPicPr>
          <p:cNvPr id="6" name="Picture 2" descr="D:\Data\My Pictures\LOGOS\ASC\HorizontalTriplet\Action ASC\ASC@NHMFL@FSU-Horizontal-511h-notflat-unReversed-fog-transp-256w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758567"/>
            <a:ext cx="1371600" cy="9554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D:\Data\My Pictures\LOGOS\hep\doescience_print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9098" y="5916261"/>
            <a:ext cx="789302" cy="64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5438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Symphony">
      <a:dk1>
        <a:sysClr val="windowText" lastClr="000000"/>
      </a:dk1>
      <a:lt1>
        <a:sysClr val="window" lastClr="FFFFFF"/>
      </a:lt1>
      <a:dk2>
        <a:srgbClr val="241F00"/>
      </a:dk2>
      <a:lt2>
        <a:srgbClr val="E5E9F7"/>
      </a:lt2>
      <a:accent1>
        <a:srgbClr val="AE0000"/>
      </a:accent1>
      <a:accent2>
        <a:srgbClr val="63457F"/>
      </a:accent2>
      <a:accent3>
        <a:srgbClr val="255775"/>
      </a:accent3>
      <a:accent4>
        <a:srgbClr val="A47C0C"/>
      </a:accent4>
      <a:accent5>
        <a:srgbClr val="39378D"/>
      </a:accent5>
      <a:accent6>
        <a:srgbClr val="680039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Symphony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75000"/>
              </a:schemeClr>
            </a:gs>
            <a:gs pos="100000">
              <a:schemeClr val="phClr">
                <a:tint val="75000"/>
                <a:satMod val="2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50000"/>
                <a:satMod val="115000"/>
              </a:schemeClr>
            </a:gs>
            <a:gs pos="100000">
              <a:schemeClr val="phClr">
                <a:tint val="80000"/>
                <a:shade val="100000"/>
                <a:alpha val="85000"/>
                <a:satMod val="25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>
              <a:shade val="95000"/>
              <a:satMod val="115000"/>
            </a:schemeClr>
          </a:solidFill>
          <a:prstDash val="solid"/>
        </a:ln>
        <a:ln w="12700" cap="flat" cmpd="sng" algn="ctr">
          <a:solidFill>
            <a:schemeClr val="phClr">
              <a:shade val="90000"/>
              <a:satMod val="125000"/>
            </a:schemeClr>
          </a:solidFill>
          <a:prstDash val="solid"/>
        </a:ln>
        <a:ln w="25400" cap="flat" cmpd="sng" algn="ctr">
          <a:solidFill>
            <a:schemeClr val="phClr">
              <a:shade val="90000"/>
              <a:satMod val="13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25400" h="0" prst="convex"/>
          </a:sp3d>
        </a:effectStyle>
        <a:effectStyle>
          <a:effectLst>
            <a:outerShdw blurRad="76200" dist="25400" dir="5400000" sx="102000" sy="102000" algn="ct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morning" dir="t">
              <a:rot lat="0" lon="0" rev="4200000"/>
            </a:lightRig>
          </a:scene3d>
          <a:sp3d>
            <a:bevelT w="63500" h="25400" prst="convex"/>
          </a:sp3d>
        </a:effectStyle>
      </a:effectStyleLst>
      <a:bgFillStyleLst>
        <a:solidFill>
          <a:schemeClr val="phClr">
            <a:shade val="95000"/>
            <a:satMod val="115000"/>
          </a:schemeClr>
        </a:solidFill>
        <a:blipFill rotWithShape="1">
          <a:blip xmlns:r="http://schemas.openxmlformats.org/officeDocument/2006/relationships">
            <a:duotone>
              <a:schemeClr val="phClr">
                <a:shade val="80000"/>
                <a:satMod val="250000"/>
              </a:schemeClr>
              <a:schemeClr val="phClr">
                <a:tint val="80000"/>
                <a:satMod val="200000"/>
              </a:schemeClr>
            </a:duotone>
          </a:blip>
          <a:stretch/>
        </a:blipFill>
        <a:blipFill rotWithShape="1">
          <a:blip xmlns:r="http://schemas.openxmlformats.org/officeDocument/2006/relationships">
            <a:duotone>
              <a:schemeClr val="phClr">
                <a:shade val="50000"/>
                <a:satMod val="250000"/>
              </a:schemeClr>
              <a:schemeClr val="phClr">
                <a:tint val="80000"/>
                <a:satMod val="11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1141</TotalTime>
  <Words>145</Words>
  <Application>Microsoft Office PowerPoint</Application>
  <PresentationFormat>On-screen Show (4:3)</PresentationFormat>
  <Paragraphs>20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Theme</vt:lpstr>
      <vt:lpstr>ITER CICC: Components</vt:lpstr>
      <vt:lpstr>Acknowledgements</vt:lpstr>
    </vt:vector>
  </TitlesOfParts>
  <Company>NHMFL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J. Lee</dc:creator>
  <cp:lastModifiedBy>Peter J. Lee</cp:lastModifiedBy>
  <cp:revision>90</cp:revision>
  <dcterms:created xsi:type="dcterms:W3CDTF">2012-12-19T17:44:06Z</dcterms:created>
  <dcterms:modified xsi:type="dcterms:W3CDTF">2013-10-14T14:32:45Z</dcterms:modified>
</cp:coreProperties>
</file>