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0D232-DCBB-441F-BDAB-99F8093FA7DC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B1A5-DF0A-4B10-BC2B-E502CB4E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2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0B1A5-DF0A-4B10-BC2B-E502CB4E93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5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016-3679-48E8-A085-E057B65DF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D3A-C592-4B01-8FCC-EA2872E64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AC03-405B-4425-884F-C5A10ED92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016-3679-48E8-A085-E057B65DF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2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E7E0-B33B-47FC-A764-2AB1B9FDF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156B38F0-4F8A-408B-95BD-ED16FACE6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4877-EB01-42F2-A2E7-DA0E788C0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2704-64F4-4105-8BC6-83550D886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DAB-A03A-4F39-A3E7-663352E93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DF6-8F6C-452A-B339-E79BCD3C0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D45B-8CA4-4AE6-BC0B-D2F03CD3B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8097-8CA6-4CD1-8871-33C6D091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79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7924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F622C016-3679-48E8-A085-E057B65DFC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1" name="Picture 3" descr="D:\Data\My Pictures\LOGOS\ASC\ASC\HorizontalTriplet\promologo-horiz-arrows+dropshadow16co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48400"/>
            <a:ext cx="761999" cy="600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92250" indent="-228600" algn="l" defTabSz="914400" rtl="0" eaLnBrk="1" latinLnBrk="0" hangingPunct="1">
        <a:spcBef>
          <a:spcPts val="1200"/>
        </a:spcBef>
        <a:buClr>
          <a:schemeClr val="accent5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720850" indent="-228600" algn="l" defTabSz="914400" rtl="0" eaLnBrk="1" latinLnBrk="0" hangingPunct="1">
        <a:spcBef>
          <a:spcPts val="1200"/>
        </a:spcBef>
        <a:buClr>
          <a:schemeClr val="accent6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9494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1780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ull C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olished CS from Jiany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15" name="Bottom Ba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9393"/>
            <a:ext cx="9144000" cy="278607"/>
          </a:xfrm>
          <a:prstGeom prst="rect">
            <a:avLst/>
          </a:prstGeom>
        </p:spPr>
      </p:pic>
      <p:pic>
        <p:nvPicPr>
          <p:cNvPr id="13" name="Squished etched C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17" name="Etch Animatio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118" y="2819400"/>
            <a:ext cx="1277764" cy="1219200"/>
          </a:xfrm>
          <a:prstGeom prst="rect">
            <a:avLst/>
          </a:prstGeom>
        </p:spPr>
      </p:pic>
      <p:pic>
        <p:nvPicPr>
          <p:cNvPr id="11" name="FFx18.9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19" name="Text Description - Polished"/>
          <p:cNvSpPr/>
          <p:nvPr/>
        </p:nvSpPr>
        <p:spPr>
          <a:xfrm>
            <a:off x="7772400" y="0"/>
            <a:ext cx="1371600" cy="6576244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txBody>
          <a:bodyPr wrap="square" lIns="64008" rIns="64008">
            <a:normAutofit/>
          </a:bodyPr>
          <a:lstStyle/>
          <a:p>
            <a:r>
              <a:rPr lang="en-US" sz="1800" kern="1000" spc="-80" dirty="0">
                <a:latin typeface="Calibri" panose="020F0502020204030204" pitchFamily="34" charset="0"/>
              </a:rPr>
              <a:t>Polished transverse cross- </a:t>
            </a:r>
            <a:r>
              <a:rPr lang="en-US" sz="1800" kern="1000" spc="-80" dirty="0">
                <a:latin typeface="Calibri" panose="020F0502020204030204" pitchFamily="34" charset="0"/>
              </a:rPr>
              <a:t>section of </a:t>
            </a:r>
            <a:r>
              <a:rPr lang="en-US" sz="1800" kern="1000" spc="-80" dirty="0">
                <a:latin typeface="Calibri" panose="020F0502020204030204" pitchFamily="34" charset="0"/>
              </a:rPr>
              <a:t>a Bi-2212 </a:t>
            </a:r>
            <a:r>
              <a:rPr lang="en-US" sz="1800" kern="1000" spc="-80" dirty="0">
                <a:latin typeface="Calibri" panose="020F0502020204030204" pitchFamily="34" charset="0"/>
              </a:rPr>
              <a:t>round </a:t>
            </a:r>
            <a:r>
              <a:rPr lang="en-US" sz="1800" kern="1000" spc="-80" dirty="0">
                <a:latin typeface="Calibri" panose="020F0502020204030204" pitchFamily="34" charset="0"/>
              </a:rPr>
              <a:t>wire </a:t>
            </a:r>
            <a:r>
              <a:rPr lang="en-US" sz="1800" kern="1000" spc="-80" dirty="0">
                <a:latin typeface="Calibri" panose="020F0502020204030204" pitchFamily="34" charset="0"/>
              </a:rPr>
              <a:t>with 7 bundles of 27 </a:t>
            </a:r>
            <a:r>
              <a:rPr lang="en-US" sz="1800" kern="1000" spc="-80" dirty="0">
                <a:latin typeface="Calibri" panose="020F0502020204030204" pitchFamily="34" charset="0"/>
              </a:rPr>
              <a:t>filaments manufactured by </a:t>
            </a:r>
            <a:r>
              <a:rPr lang="en-US" sz="1800" kern="1000" spc="-80" dirty="0" err="1">
                <a:latin typeface="Calibri" panose="020F0502020204030204" pitchFamily="34" charset="0"/>
              </a:rPr>
              <a:t>OST</a:t>
            </a:r>
            <a:r>
              <a:rPr lang="en-US" sz="1800" kern="1000" spc="-80" dirty="0">
                <a:latin typeface="Calibri" panose="020F0502020204030204" pitchFamily="34" charset="0"/>
              </a:rPr>
              <a:t>. This wire was </a:t>
            </a:r>
            <a:r>
              <a:rPr lang="en-US" sz="1800" kern="1000" spc="-80" dirty="0">
                <a:latin typeface="Calibri" panose="020F0502020204030204" pitchFamily="34" charset="0"/>
              </a:rPr>
              <a:t>heat treated at </a:t>
            </a:r>
            <a:r>
              <a:rPr lang="en-US" sz="1800" kern="1000" spc="-80" dirty="0">
                <a:latin typeface="Calibri" panose="020F0502020204030204" pitchFamily="34" charset="0"/>
              </a:rPr>
              <a:t>100 </a:t>
            </a:r>
            <a:r>
              <a:rPr lang="en-US" sz="1800" kern="1000" spc="-80" dirty="0" err="1">
                <a:latin typeface="Calibri" panose="020F0502020204030204" pitchFamily="34" charset="0"/>
              </a:rPr>
              <a:t>atm</a:t>
            </a:r>
            <a:r>
              <a:rPr lang="en-US" sz="1800" kern="1000" spc="-80" dirty="0">
                <a:latin typeface="Calibri" panose="020F0502020204030204" pitchFamily="34" charset="0"/>
              </a:rPr>
              <a:t> over-pressure to densify the filaments.</a:t>
            </a:r>
            <a:endParaRPr lang="en-US" sz="1800" kern="1000" spc="-80" dirty="0">
              <a:latin typeface="Calibri" panose="020F0502020204030204" pitchFamily="34" charset="0"/>
            </a:endParaRPr>
          </a:p>
        </p:txBody>
      </p:sp>
      <p:sp>
        <p:nvSpPr>
          <p:cNvPr id="18" name="Jianyi Jiang Bottom Bar"/>
          <p:cNvSpPr txBox="1">
            <a:spLocks/>
          </p:cNvSpPr>
          <p:nvPr/>
        </p:nvSpPr>
        <p:spPr>
          <a:xfrm>
            <a:off x="0" y="6579393"/>
            <a:ext cx="5486400" cy="278607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txBody>
          <a:bodyPr wrap="square" tIns="18288" bIns="18288" anchor="ctr">
            <a:normAutofit/>
          </a:bodyPr>
          <a:lstStyle>
            <a:defPPr>
              <a:defRPr lang="en-US"/>
            </a:defPPr>
            <a:lvl1pPr>
              <a:defRPr sz="2000">
                <a:latin typeface="Calibri" panose="020F0502020204030204" pitchFamily="34" charset="0"/>
              </a:defRPr>
            </a:lvl1pPr>
          </a:lstStyle>
          <a:p>
            <a:r>
              <a:rPr lang="en-US" sz="1400" dirty="0" smtClean="0"/>
              <a:t>FESEM-BSE </a:t>
            </a:r>
            <a:r>
              <a:rPr lang="en-US" sz="1400" dirty="0"/>
              <a:t>Image by Jianyi Jiang, ASC, NHMFL</a:t>
            </a:r>
          </a:p>
        </p:txBody>
      </p:sp>
      <p:pic>
        <p:nvPicPr>
          <p:cNvPr id="12" name="FFx18.917 no scale marker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" name="FFx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9" name="FFx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8" name="FFx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7" name="FFx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6" name="Final Fram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ext Description - Etched"/>
          <p:cNvSpPr/>
          <p:nvPr/>
        </p:nvSpPr>
        <p:spPr>
          <a:xfrm>
            <a:off x="0" y="3149"/>
            <a:ext cx="1371600" cy="6576244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txBody>
          <a:bodyPr wrap="square" lIns="64008" rIns="64008">
            <a:normAutofit/>
          </a:bodyPr>
          <a:lstStyle/>
          <a:p>
            <a:r>
              <a:rPr lang="en-US" sz="1800" kern="1000" spc="-80" dirty="0">
                <a:latin typeface="Calibri" panose="020F0502020204030204" pitchFamily="34" charset="0"/>
              </a:rPr>
              <a:t>Transverse </a:t>
            </a:r>
            <a:r>
              <a:rPr lang="en-US" sz="1800" kern="1000" spc="-80" dirty="0" smtClean="0">
                <a:latin typeface="Calibri" panose="020F0502020204030204" pitchFamily="34" charset="0"/>
              </a:rPr>
              <a:t>cross- </a:t>
            </a:r>
            <a:r>
              <a:rPr lang="en-US" sz="1800" kern="1000" spc="-80" dirty="0">
                <a:latin typeface="Calibri" panose="020F0502020204030204" pitchFamily="34" charset="0"/>
              </a:rPr>
              <a:t>section of </a:t>
            </a:r>
            <a:r>
              <a:rPr lang="en-US" sz="1800" kern="1000" spc="-80" dirty="0" smtClean="0">
                <a:latin typeface="Calibri" panose="020F0502020204030204" pitchFamily="34" charset="0"/>
              </a:rPr>
              <a:t>a Bi-2212 </a:t>
            </a:r>
            <a:r>
              <a:rPr lang="en-US" sz="1800" kern="1000" spc="-80" dirty="0">
                <a:latin typeface="Calibri" panose="020F0502020204030204" pitchFamily="34" charset="0"/>
              </a:rPr>
              <a:t>round </a:t>
            </a:r>
            <a:r>
              <a:rPr lang="en-US" sz="1800" kern="1000" spc="-80" dirty="0" smtClean="0">
                <a:latin typeface="Calibri" panose="020F0502020204030204" pitchFamily="34" charset="0"/>
              </a:rPr>
              <a:t>wire </a:t>
            </a:r>
            <a:r>
              <a:rPr lang="en-US" sz="1800" kern="1000" spc="-80" dirty="0">
                <a:latin typeface="Calibri" panose="020F0502020204030204" pitchFamily="34" charset="0"/>
              </a:rPr>
              <a:t>with 7 bundles of 27 </a:t>
            </a:r>
            <a:r>
              <a:rPr lang="en-US" sz="1800" kern="1000" spc="-80" dirty="0" smtClean="0">
                <a:latin typeface="Calibri" panose="020F0502020204030204" pitchFamily="34" charset="0"/>
              </a:rPr>
              <a:t>filaments </a:t>
            </a:r>
            <a:r>
              <a:rPr lang="en-US" sz="1800" kern="1000" spc="-80" dirty="0" smtClean="0">
                <a:latin typeface="Calibri" panose="020F0502020204030204" pitchFamily="34" charset="0"/>
              </a:rPr>
              <a:t>manufactured </a:t>
            </a:r>
            <a:r>
              <a:rPr lang="en-US" sz="1800" kern="1000" spc="-80" dirty="0" smtClean="0">
                <a:latin typeface="Calibri" panose="020F0502020204030204" pitchFamily="34" charset="0"/>
              </a:rPr>
              <a:t>by </a:t>
            </a:r>
            <a:r>
              <a:rPr lang="en-US" sz="1800" kern="1000" spc="-80" dirty="0" err="1" smtClean="0">
                <a:latin typeface="Calibri" panose="020F0502020204030204" pitchFamily="34" charset="0"/>
              </a:rPr>
              <a:t>OST</a:t>
            </a:r>
            <a:r>
              <a:rPr lang="en-US" sz="1800" kern="1000" spc="-80" dirty="0" smtClean="0">
                <a:latin typeface="Calibri" panose="020F0502020204030204" pitchFamily="34" charset="0"/>
              </a:rPr>
              <a:t>. This wire was </a:t>
            </a:r>
            <a:r>
              <a:rPr lang="en-US" sz="1800" kern="1000" spc="-80" dirty="0">
                <a:latin typeface="Calibri" panose="020F0502020204030204" pitchFamily="34" charset="0"/>
              </a:rPr>
              <a:t>heat treated at </a:t>
            </a:r>
            <a:r>
              <a:rPr lang="en-US" sz="1800" kern="1000" spc="-80" dirty="0" smtClean="0">
                <a:latin typeface="Calibri" panose="020F0502020204030204" pitchFamily="34" charset="0"/>
              </a:rPr>
              <a:t>100 </a:t>
            </a:r>
            <a:r>
              <a:rPr lang="en-US" sz="1800" kern="1000" spc="-80" dirty="0" err="1" smtClean="0">
                <a:latin typeface="Calibri" panose="020F0502020204030204" pitchFamily="34" charset="0"/>
              </a:rPr>
              <a:t>atm</a:t>
            </a:r>
            <a:r>
              <a:rPr lang="en-US" sz="1800" kern="1000" spc="-80" dirty="0" smtClean="0">
                <a:latin typeface="Calibri" panose="020F0502020204030204" pitchFamily="34" charset="0"/>
              </a:rPr>
              <a:t> over-pressure to densify the filaments. The silver matrix was </a:t>
            </a:r>
            <a:r>
              <a:rPr lang="en-US" sz="1800" kern="1000" spc="-80" dirty="0">
                <a:latin typeface="Calibri" panose="020F0502020204030204" pitchFamily="34" charset="0"/>
              </a:rPr>
              <a:t>etched </a:t>
            </a:r>
            <a:r>
              <a:rPr lang="en-US" sz="1800" kern="1000" spc="-80" dirty="0" smtClean="0">
                <a:latin typeface="Calibri" panose="020F0502020204030204" pitchFamily="34" charset="0"/>
              </a:rPr>
              <a:t>down to reveal the sub-surface filament structure.</a:t>
            </a:r>
            <a:endParaRPr lang="en-US" sz="1800" kern="1000" spc="-80" dirty="0">
              <a:latin typeface="Calibri" panose="020F0502020204030204" pitchFamily="34" charset="0"/>
            </a:endParaRPr>
          </a:p>
        </p:txBody>
      </p:sp>
      <p:sp>
        <p:nvSpPr>
          <p:cNvPr id="3" name="Maxime Matras Bottom Bar"/>
          <p:cNvSpPr txBox="1">
            <a:spLocks/>
          </p:cNvSpPr>
          <p:nvPr/>
        </p:nvSpPr>
        <p:spPr>
          <a:xfrm>
            <a:off x="0" y="6579393"/>
            <a:ext cx="5486400" cy="278607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txBody>
          <a:bodyPr wrap="square" tIns="18288" bIns="18288" anchor="ctr">
            <a:normAutofit fontScale="70000" lnSpcReduction="20000"/>
          </a:bodyPr>
          <a:lstStyle>
            <a:defPPr>
              <a:defRPr lang="en-US"/>
            </a:defPPr>
            <a:lvl1pPr>
              <a:defRPr sz="20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FESEM-SE2 Images (etched wires) by Maxime R. </a:t>
            </a:r>
            <a:r>
              <a:rPr lang="en-US" dirty="0" err="1" smtClean="0"/>
              <a:t>Matras</a:t>
            </a:r>
            <a:r>
              <a:rPr lang="en-US" dirty="0" smtClean="0"/>
              <a:t>, ASC, NHMFL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838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83800" y="838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84580" y="8458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3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" presetClass="exit" presetSubtype="4" accel="2000" decel="2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accel="500" decel="5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1" presetClass="entr" presetSubtype="3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accel="4000" decel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3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93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9300" y="1193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8230" y="11823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8230" y="11823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8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" grpId="0" animBg="1"/>
      <p:bldP spid="2" grpId="1" animBg="1"/>
      <p:bldP spid="2" grpId="2" animBg="1"/>
      <p:bldP spid="2" grpId="3" animBg="1"/>
      <p:bldP spid="3" grpId="0" animBg="1"/>
      <p:bldP spid="3" grpId="1" animBg="1"/>
      <p:bldP spid="3" grpId="2" animBg="1"/>
      <p:bldP spid="3" grpId="3" animBg="1"/>
    </p:bldLst>
  </p:timing>
</p:sld>
</file>

<file path=ppt/theme/theme1.xml><?xml version="1.0" encoding="utf-8"?>
<a:theme xmlns:a="http://schemas.openxmlformats.org/drawingml/2006/main" name="Default Theme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352</TotalTime>
  <Words>76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Theme</vt:lpstr>
      <vt:lpstr>PowerPoint Presentation</vt:lpstr>
    </vt:vector>
  </TitlesOfParts>
  <Company>NHMFL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J. Lee</dc:creator>
  <cp:lastModifiedBy>Peter J. Lee</cp:lastModifiedBy>
  <cp:revision>33</cp:revision>
  <dcterms:created xsi:type="dcterms:W3CDTF">2014-03-12T16:12:14Z</dcterms:created>
  <dcterms:modified xsi:type="dcterms:W3CDTF">2014-03-13T16:21:24Z</dcterms:modified>
</cp:coreProperties>
</file>