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6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0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12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38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2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8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1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3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FC2D0-C6C4-4A33-AC43-E70579B94603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395F1-E92D-4F3B-8A3B-13114BE97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1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0E792F-FBFE-4200-B921-80C1B71A2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8123" y="277362"/>
            <a:ext cx="8742066" cy="635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745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0730"/>
          </a:xfrm>
        </p:spPr>
        <p:txBody>
          <a:bodyPr>
            <a:normAutofit/>
          </a:bodyPr>
          <a:lstStyle/>
          <a:p>
            <a:r>
              <a:rPr lang="en-US" sz="2000" dirty="0"/>
              <a:t>References (updated 1/4/2021)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8218"/>
            <a:ext cx="10515600" cy="5308745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YBCO: Tape, ∥ Tape-plane, </a:t>
            </a:r>
            <a:r>
              <a:rPr lang="en-US" dirty="0" err="1"/>
              <a:t>SuperPower</a:t>
            </a:r>
            <a:r>
              <a:rPr lang="en-US" dirty="0"/>
              <a:t>. REBCO: SP26 tape, 50 </a:t>
            </a:r>
            <a:r>
              <a:rPr lang="el-GR" dirty="0"/>
              <a:t>μ</a:t>
            </a:r>
            <a:r>
              <a:rPr lang="en-US" dirty="0"/>
              <a:t>m substrate, 7.5%Zr. Measured at NHMFL by Valeria </a:t>
            </a:r>
            <a:r>
              <a:rPr lang="en-US" dirty="0" err="1"/>
              <a:t>Braccini</a:t>
            </a:r>
            <a:r>
              <a:rPr lang="en-US" dirty="0"/>
              <a:t>, Jan Jaroszynski and </a:t>
            </a:r>
            <a:r>
              <a:rPr lang="en-US" dirty="0" err="1"/>
              <a:t>Aixia</a:t>
            </a:r>
            <a:r>
              <a:rPr lang="en-US" dirty="0"/>
              <a:t> Xu:  DOI: 10.1088/0953-2048/24/3/035001</a:t>
            </a:r>
          </a:p>
          <a:p>
            <a:pPr>
              <a:lnSpc>
                <a:spcPct val="120000"/>
              </a:lnSpc>
            </a:pPr>
            <a:r>
              <a:rPr lang="en-US" dirty="0"/>
              <a:t>YBCO: Tape, ⊥ Tape-plane. REBCO: SP26 tape, 50 </a:t>
            </a:r>
            <a:r>
              <a:rPr lang="el-GR" dirty="0"/>
              <a:t>μ</a:t>
            </a:r>
            <a:r>
              <a:rPr lang="en-US" dirty="0"/>
              <a:t>m substrate, 7.5%Zr. Measured at NHMFL by Valeria </a:t>
            </a:r>
            <a:r>
              <a:rPr lang="en-US" dirty="0" err="1"/>
              <a:t>Braccini</a:t>
            </a:r>
            <a:r>
              <a:rPr lang="en-US" dirty="0"/>
              <a:t>, Jan Jaroszynski and </a:t>
            </a:r>
            <a:r>
              <a:rPr lang="en-US" dirty="0" err="1"/>
              <a:t>Aixia</a:t>
            </a:r>
            <a:r>
              <a:rPr lang="en-US" dirty="0"/>
              <a:t> Xu: DOI: 10.1088/0953-2048/24/3/035001</a:t>
            </a:r>
          </a:p>
          <a:p>
            <a:pPr>
              <a:lnSpc>
                <a:spcPct val="120000"/>
              </a:lnSpc>
            </a:pPr>
            <a:r>
              <a:rPr lang="en-US" dirty="0"/>
              <a:t>Bi-2223: B ∥ Tape plane: Sumitomo Electric Industries. Measured at NHMFL (D. Abraimov) unpublished</a:t>
            </a:r>
          </a:p>
          <a:p>
            <a:pPr>
              <a:lnSpc>
                <a:spcPct val="120000"/>
              </a:lnSpc>
            </a:pPr>
            <a:r>
              <a:rPr lang="en-US" dirty="0"/>
              <a:t>Bi-2223 (Carrier Controlled): B ⊥ Tape-plane "DI" BSCCO "Carrier Controlled" Sumitomo Electric Industries (MEM'13 presented by Kazuhiko Hayashi).</a:t>
            </a:r>
          </a:p>
          <a:p>
            <a:pPr>
              <a:lnSpc>
                <a:spcPct val="120000"/>
              </a:lnSpc>
            </a:pPr>
            <a:r>
              <a:rPr lang="en-US" dirty="0"/>
              <a:t>Bi-2223 (2012 production): B ⊥ Tape-plane "DI" BSCCO (measured at NHMFL by Jianyi Jiang and Dmytro Abraimov Oct. 2013).</a:t>
            </a:r>
          </a:p>
          <a:p>
            <a:pPr>
              <a:lnSpc>
                <a:spcPct val="120000"/>
              </a:lnSpc>
            </a:pPr>
            <a:r>
              <a:rPr lang="en-US" dirty="0"/>
              <a:t>2212: OST NHMFL 50 bar overpressure HT. Sample pmm170123, 0.78 mm Diam. (after HT) , OST 55x18 composite using </a:t>
            </a:r>
            <a:r>
              <a:rPr lang="en-US" dirty="0" err="1"/>
              <a:t>nGimat</a:t>
            </a:r>
            <a:r>
              <a:rPr lang="en-US" dirty="0"/>
              <a:t> powder.  Jiang J, Bradford G, Hossain SI, Brown MD, Cooper J, Miller E, Huang Y, Miao H, Parrell JA, White M, Hunt A, Sengupta S, </a:t>
            </a:r>
            <a:r>
              <a:rPr lang="en-US" dirty="0" err="1"/>
              <a:t>Revur</a:t>
            </a:r>
            <a:r>
              <a:rPr lang="en-US" dirty="0"/>
              <a:t> R, Shen T, Kametani F, Trociewitz UP, Hellstrom EE, Larbalestier DC (2019) High-Performance Bi-2212 Round Wires Made With Recent Powders. IEEE Transactions on Applied Superconductivity, 29(5):1–5. DOI:  10.1109/TASC.2019.2895197</a:t>
            </a:r>
          </a:p>
          <a:p>
            <a:pPr>
              <a:lnSpc>
                <a:spcPct val="120000"/>
              </a:lnSpc>
            </a:pPr>
            <a:r>
              <a:rPr lang="en-US" dirty="0"/>
              <a:t>Nb-47Ti: 0-6 T - </a:t>
            </a:r>
            <a:r>
              <a:rPr lang="en-US" dirty="0" err="1"/>
              <a:t>Boutboul</a:t>
            </a:r>
            <a:r>
              <a:rPr lang="en-US" dirty="0"/>
              <a:t> et al. MT-19: </a:t>
            </a:r>
            <a:r>
              <a:rPr lang="en-US" dirty="0" err="1"/>
              <a:t>Boutboul</a:t>
            </a:r>
            <a:r>
              <a:rPr lang="en-US" dirty="0"/>
              <a:t>, T.; Le </a:t>
            </a:r>
            <a:r>
              <a:rPr lang="en-US" dirty="0" err="1"/>
              <a:t>Naour</a:t>
            </a:r>
            <a:r>
              <a:rPr lang="en-US" dirty="0"/>
              <a:t>, S.; Leroy, D.; </a:t>
            </a:r>
            <a:r>
              <a:rPr lang="en-US" dirty="0" err="1"/>
              <a:t>Oberli</a:t>
            </a:r>
            <a:r>
              <a:rPr lang="en-US" dirty="0"/>
              <a:t>, L.; </a:t>
            </a:r>
            <a:r>
              <a:rPr lang="en-US" dirty="0" err="1"/>
              <a:t>Previtali</a:t>
            </a:r>
            <a:r>
              <a:rPr lang="en-US" dirty="0"/>
              <a:t>, V.; , "Critical Current Density in Superconducting </a:t>
            </a:r>
            <a:r>
              <a:rPr lang="en-US" dirty="0" err="1"/>
              <a:t>Nb-Ti</a:t>
            </a:r>
            <a:r>
              <a:rPr lang="en-US" dirty="0"/>
              <a:t> Strands in the 100 </a:t>
            </a:r>
            <a:r>
              <a:rPr lang="en-US" dirty="0" err="1"/>
              <a:t>mT</a:t>
            </a:r>
            <a:r>
              <a:rPr lang="en-US" dirty="0"/>
              <a:t> to 11 T Applied Field Range," Applied Superconductivity, IEEE Transactions on , vol.16, no.2, pp.1184-1187, June 2006. DOI:  10.1109/TASC.2006.870777</a:t>
            </a:r>
          </a:p>
          <a:p>
            <a:pPr>
              <a:lnSpc>
                <a:spcPct val="120000"/>
              </a:lnSpc>
            </a:pPr>
            <a:r>
              <a:rPr lang="en-US" dirty="0"/>
              <a:t>Nb-47Ti 1.8 K 5-8 T Maximal for whole LHC </a:t>
            </a:r>
            <a:r>
              <a:rPr lang="en-US" dirty="0" err="1"/>
              <a:t>NbTi</a:t>
            </a:r>
            <a:r>
              <a:rPr lang="en-US" dirty="0"/>
              <a:t> strand production (CERN-T. </a:t>
            </a:r>
            <a:r>
              <a:rPr lang="en-US" dirty="0" err="1"/>
              <a:t>Boutboul</a:t>
            </a:r>
            <a:r>
              <a:rPr lang="en-US" dirty="0"/>
              <a:t> '07)</a:t>
            </a:r>
          </a:p>
          <a:p>
            <a:pPr>
              <a:lnSpc>
                <a:spcPct val="120000"/>
              </a:lnSpc>
            </a:pPr>
            <a:r>
              <a:rPr lang="en-US" dirty="0"/>
              <a:t>Nb-47Ti 4.2 K for the LHC insertion quadrupole strand (T. </a:t>
            </a:r>
            <a:r>
              <a:rPr lang="en-US" dirty="0" err="1"/>
              <a:t>Boutboul</a:t>
            </a:r>
            <a:r>
              <a:rPr lang="en-US" dirty="0"/>
              <a:t>, S. Le </a:t>
            </a:r>
            <a:r>
              <a:rPr lang="en-US" dirty="0" err="1"/>
              <a:t>Naour</a:t>
            </a:r>
            <a:r>
              <a:rPr lang="en-US" dirty="0"/>
              <a:t>, D. Leroy, L. </a:t>
            </a:r>
            <a:r>
              <a:rPr lang="en-US" dirty="0" err="1"/>
              <a:t>Oberli</a:t>
            </a:r>
            <a:r>
              <a:rPr lang="en-US" dirty="0"/>
              <a:t>, and V. </a:t>
            </a:r>
            <a:r>
              <a:rPr lang="en-US" dirty="0" err="1"/>
              <a:t>Previtali</a:t>
            </a:r>
            <a:r>
              <a:rPr lang="en-US" dirty="0"/>
              <a:t>, “Critical Current Density in Superconducting  Strands in the 100 </a:t>
            </a:r>
            <a:r>
              <a:rPr lang="en-US" dirty="0" err="1"/>
              <a:t>mT</a:t>
            </a:r>
            <a:r>
              <a:rPr lang="en-US" dirty="0"/>
              <a:t> to 11 T Applied Field Range,” IEEE Transactions on Applied Superconductivity, vol. 16, no. 2, pp. 1184–1187, Jun. 2006 DOI:  10.1109/TASC.2006.870777)</a:t>
            </a:r>
          </a:p>
          <a:p>
            <a:pPr>
              <a:lnSpc>
                <a:spcPct val="120000"/>
              </a:lnSpc>
            </a:pPr>
            <a:r>
              <a:rPr lang="en-US" dirty="0"/>
              <a:t>Nb-47Ti 4.22 K for 11.75 T Iseult/INUMAC MRI: Kanithi H, </a:t>
            </a:r>
            <a:r>
              <a:rPr lang="en-US" dirty="0" err="1"/>
              <a:t>Blasiak</a:t>
            </a:r>
            <a:r>
              <a:rPr lang="en-US" dirty="0"/>
              <a:t> D, </a:t>
            </a:r>
            <a:r>
              <a:rPr lang="en-US" dirty="0" err="1"/>
              <a:t>Lajewski</a:t>
            </a:r>
            <a:r>
              <a:rPr lang="en-US" dirty="0"/>
              <a:t> J, </a:t>
            </a:r>
            <a:r>
              <a:rPr lang="en-US" dirty="0" err="1"/>
              <a:t>Berriaud</a:t>
            </a:r>
            <a:r>
              <a:rPr lang="en-US" dirty="0"/>
              <a:t> C, Vedrine P and </a:t>
            </a:r>
            <a:r>
              <a:rPr lang="en-US" dirty="0" err="1"/>
              <a:t>Gilgrass</a:t>
            </a:r>
            <a:r>
              <a:rPr lang="en-US" dirty="0"/>
              <a:t> G 2014 Production Results of 11.75 Tesla Iseult/INUMAC MRI Conductor at </a:t>
            </a:r>
            <a:r>
              <a:rPr lang="en-US" dirty="0" err="1"/>
              <a:t>Luvata</a:t>
            </a:r>
            <a:r>
              <a:rPr lang="en-US" dirty="0"/>
              <a:t> IEEE Transactions on Applied Superconductivity 24 1–4 DOI:  10.1109/TASC.2013.2281417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Nb₃Sn</a:t>
            </a:r>
            <a:r>
              <a:rPr lang="en-US" dirty="0"/>
              <a:t> (RRP®): Non-Cu </a:t>
            </a:r>
            <a:r>
              <a:rPr lang="en-US" dirty="0" err="1"/>
              <a:t>Jc</a:t>
            </a:r>
            <a:r>
              <a:rPr lang="en-US" dirty="0"/>
              <a:t> Internal Sn OI-ST RRP® 1.3 mm, Parrell, J.A.; </a:t>
            </a:r>
            <a:r>
              <a:rPr lang="en-US" dirty="0" err="1"/>
              <a:t>Youzhu</a:t>
            </a:r>
            <a:r>
              <a:rPr lang="en-US" dirty="0"/>
              <a:t> Zhang; Field, M.B.; </a:t>
            </a:r>
            <a:r>
              <a:rPr lang="en-US" dirty="0" err="1"/>
              <a:t>Cisek</a:t>
            </a:r>
            <a:r>
              <a:rPr lang="en-US" dirty="0"/>
              <a:t>, P.; Seung Hong; "High field </a:t>
            </a:r>
            <a:r>
              <a:rPr lang="en-US" dirty="0" err="1"/>
              <a:t>Nb₃Sn</a:t>
            </a:r>
            <a:r>
              <a:rPr lang="en-US" dirty="0"/>
              <a:t> conductor development at Oxford Superconducting Technology," Applied Superconductivity, IEEE Transactions on , vol.13, no.2, pp. 3470- 3473, June 2003.</a:t>
            </a:r>
          </a:p>
          <a:p>
            <a:pPr>
              <a:lnSpc>
                <a:spcPct val="120000"/>
              </a:lnSpc>
            </a:pPr>
            <a:r>
              <a:rPr lang="en-US" dirty="0"/>
              <a:t>DOI:  10.1109/TASC.2003.812360 and </a:t>
            </a:r>
            <a:r>
              <a:rPr lang="en-US" dirty="0" err="1"/>
              <a:t>Nb₃Sn</a:t>
            </a:r>
            <a:r>
              <a:rPr lang="en-US" dirty="0"/>
              <a:t> Conductor Development for Fusion and Particle Accelerator Applications J. A. Parrell, M. B. Field, Y. Zhang, and S. Hong, AIP Conf. Proc. 711, 369 (2004), DOI: 10.1063/1.1774590.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Nb₃Sn</a:t>
            </a:r>
            <a:r>
              <a:rPr lang="en-US" dirty="0"/>
              <a:t> (High Sn Bronze): T. Miyazaki et al. MT18 - fig3, Miyazaki, T.; Kato, H.; </a:t>
            </a:r>
            <a:r>
              <a:rPr lang="en-US" dirty="0" err="1"/>
              <a:t>Hase</a:t>
            </a:r>
            <a:r>
              <a:rPr lang="en-US" dirty="0"/>
              <a:t>, T.; Hamada, M.; Murakami, Y.; Itoh, K.; Kiyoshi, T.; Wada, H.; , "Development of high Sn content bronze processed Nb3Sn superconducting wire for high field magnets," Applied Superconductivity, IEEE Transactions on , vol.14, no.2, pp. 975- 978, June 2004, DOI:  10.1109/TASC.2004.830344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MgB</a:t>
            </a:r>
            <a:r>
              <a:rPr lang="en-US" dirty="0"/>
              <a:t>₂: 18 Filament - The OSU/HTRI  C 2 mol% AIMI ("Advanced Internal Mg Infiltration") 33.8 Filament to strand ratio, 39.1% </a:t>
            </a:r>
            <a:r>
              <a:rPr lang="en-US" dirty="0" err="1"/>
              <a:t>MgB</a:t>
            </a:r>
            <a:r>
              <a:rPr lang="en-US" dirty="0"/>
              <a:t>₂ in filament. (DOI: 10.1088/0953-2048/25/11/115023)</a:t>
            </a:r>
          </a:p>
          <a:p>
            <a:pPr>
              <a:lnSpc>
                <a:spcPct val="120000"/>
              </a:lnSpc>
            </a:pPr>
            <a:r>
              <a:rPr lang="en-US" dirty="0"/>
              <a:t>G. Z. Li, M. D. Sumption, J. B. </a:t>
            </a:r>
            <a:r>
              <a:rPr lang="en-US" dirty="0" err="1"/>
              <a:t>Zwayer</a:t>
            </a:r>
            <a:r>
              <a:rPr lang="en-US" dirty="0"/>
              <a:t>, M. A. </a:t>
            </a:r>
            <a:r>
              <a:rPr lang="en-US" dirty="0" err="1"/>
              <a:t>Susner</a:t>
            </a:r>
            <a:r>
              <a:rPr lang="en-US" dirty="0"/>
              <a:t>, M. A. </a:t>
            </a:r>
            <a:r>
              <a:rPr lang="en-US" dirty="0" err="1"/>
              <a:t>Rindfleisch</a:t>
            </a:r>
            <a:r>
              <a:rPr lang="en-US" dirty="0"/>
              <a:t>, C. J. Thong, M. J. </a:t>
            </a:r>
            <a:r>
              <a:rPr lang="en-US" dirty="0" err="1"/>
              <a:t>Tomsic</a:t>
            </a:r>
            <a:r>
              <a:rPr lang="en-US" dirty="0"/>
              <a:t>, and E. W. Collings, “Effects of carbon concentration and filament number on advanced internal Mg infiltration-processed </a:t>
            </a:r>
            <a:r>
              <a:rPr lang="en-US" dirty="0" err="1"/>
              <a:t>MgB</a:t>
            </a:r>
            <a:r>
              <a:rPr lang="en-US" dirty="0"/>
              <a:t>₂ strands,” Superconductor Science and Technology, vol. 26, no. 9, p. 095007, Sep. 2013.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15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848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References (updated 1/4/2021)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Lee</dc:creator>
  <cp:lastModifiedBy>Peter Lee</cp:lastModifiedBy>
  <cp:revision>9</cp:revision>
  <dcterms:created xsi:type="dcterms:W3CDTF">2017-08-14T20:05:20Z</dcterms:created>
  <dcterms:modified xsi:type="dcterms:W3CDTF">2021-01-04T16:25:39Z</dcterms:modified>
</cp:coreProperties>
</file>