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 showGuides="1">
      <p:cViewPr varScale="1">
        <p:scale>
          <a:sx n="117" d="100"/>
          <a:sy n="117" d="100"/>
        </p:scale>
        <p:origin x="1409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C13D-04B9-4AA6-9F5F-FA204D3F6474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0497-7C4A-46B4-BA77-D7C1F0449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906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C13D-04B9-4AA6-9F5F-FA204D3F6474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0497-7C4A-46B4-BA77-D7C1F0449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21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C13D-04B9-4AA6-9F5F-FA204D3F6474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0497-7C4A-46B4-BA77-D7C1F0449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810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C13D-04B9-4AA6-9F5F-FA204D3F6474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0497-7C4A-46B4-BA77-D7C1F0449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537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C13D-04B9-4AA6-9F5F-FA204D3F6474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0497-7C4A-46B4-BA77-D7C1F0449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252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C13D-04B9-4AA6-9F5F-FA204D3F6474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0497-7C4A-46B4-BA77-D7C1F0449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73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C13D-04B9-4AA6-9F5F-FA204D3F6474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0497-7C4A-46B4-BA77-D7C1F0449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72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C13D-04B9-4AA6-9F5F-FA204D3F6474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0497-7C4A-46B4-BA77-D7C1F0449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394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C13D-04B9-4AA6-9F5F-FA204D3F6474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0497-7C4A-46B4-BA77-D7C1F0449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020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C13D-04B9-4AA6-9F5F-FA204D3F6474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0497-7C4A-46B4-BA77-D7C1F0449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36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C13D-04B9-4AA6-9F5F-FA204D3F6474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0497-7C4A-46B4-BA77-D7C1F0449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303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7C13D-04B9-4AA6-9F5F-FA204D3F6474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B0497-7C4A-46B4-BA77-D7C1F0449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906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1038/srep07305" TargetMode="External"/><Relationship Id="rId3" Type="http://schemas.openxmlformats.org/officeDocument/2006/relationships/hyperlink" Target="https://doi.org/10.1016/j.physc.2015.03.022" TargetMode="External"/><Relationship Id="rId7" Type="http://schemas.openxmlformats.org/officeDocument/2006/relationships/hyperlink" Target="http://dx.doi.org/10.1063/1.4875956" TargetMode="External"/><Relationship Id="rId2" Type="http://schemas.openxmlformats.org/officeDocument/2006/relationships/hyperlink" Target="https://doi.org/10.1103/PhysRevLett.106.13700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x.doi.org/10.1063/1.4973522" TargetMode="External"/><Relationship Id="rId11" Type="http://schemas.openxmlformats.org/officeDocument/2006/relationships/hyperlink" Target="https://arxiv.org/abs/1812.02380" TargetMode="External"/><Relationship Id="rId5" Type="http://schemas.openxmlformats.org/officeDocument/2006/relationships/hyperlink" Target="https://doi.org/10.1038/srep02139" TargetMode="External"/><Relationship Id="rId10" Type="http://schemas.openxmlformats.org/officeDocument/2006/relationships/hyperlink" Target="http://dx.doi.org/10.1088/0953-2048/29/3/035013" TargetMode="External"/><Relationship Id="rId4" Type="http://schemas.openxmlformats.org/officeDocument/2006/relationships/hyperlink" Target="https://doi.org/10.1088/1361-6668/aaa821" TargetMode="External"/><Relationship Id="rId9" Type="http://schemas.openxmlformats.org/officeDocument/2006/relationships/hyperlink" Target="http://dx.doi.org/10.1088/0953-2048/30/2/02500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7" y="122700"/>
            <a:ext cx="9102726" cy="661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410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367327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/>
              <a:t>References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005" y="1116498"/>
            <a:ext cx="7829550" cy="4351338"/>
          </a:xfrm>
        </p:spPr>
        <p:txBody>
          <a:bodyPr>
            <a:normAutofit fontScale="77500" lnSpcReduction="20000"/>
          </a:bodyPr>
          <a:lstStyle/>
          <a:p>
            <a:r>
              <a:rPr lang="en-US" sz="1600" dirty="0"/>
              <a:t>La1111, 4.2 K, H//</a:t>
            </a:r>
            <a:r>
              <a:rPr lang="en-US" sz="1600" i="1" dirty="0"/>
              <a:t>c</a:t>
            </a:r>
            <a:r>
              <a:rPr lang="en-US" sz="1600" dirty="0"/>
              <a:t> and H//</a:t>
            </a:r>
            <a:r>
              <a:rPr lang="en-US" sz="1600" i="1" dirty="0"/>
              <a:t>ab</a:t>
            </a:r>
            <a:r>
              <a:rPr lang="en-US" sz="1600" dirty="0"/>
              <a:t>: M. </a:t>
            </a:r>
            <a:r>
              <a:rPr lang="en-US" sz="1600" dirty="0" err="1"/>
              <a:t>Kidszun</a:t>
            </a:r>
            <a:r>
              <a:rPr lang="en-US" sz="1600" dirty="0"/>
              <a:t> </a:t>
            </a:r>
            <a:r>
              <a:rPr lang="en-US" sz="1600" i="1" dirty="0"/>
              <a:t>et al.</a:t>
            </a:r>
            <a:r>
              <a:rPr lang="en-US" sz="1600" dirty="0"/>
              <a:t> Critical Current Scaling and Anisotropy in </a:t>
            </a:r>
            <a:r>
              <a:rPr lang="en-US" sz="1600" dirty="0" err="1"/>
              <a:t>Oxypnictide</a:t>
            </a:r>
            <a:r>
              <a:rPr lang="en-US" sz="1600" dirty="0"/>
              <a:t> Superconductors, </a:t>
            </a:r>
            <a:r>
              <a:rPr lang="en-US" sz="1600" i="1" dirty="0"/>
              <a:t>Phys</a:t>
            </a:r>
            <a:r>
              <a:rPr lang="en-US" sz="1600" i="1" dirty="0" smtClean="0"/>
              <a:t>. Rev</a:t>
            </a:r>
            <a:r>
              <a:rPr lang="en-US" sz="1600" i="1" dirty="0"/>
              <a:t>. Lett. </a:t>
            </a:r>
            <a:r>
              <a:rPr lang="en-US" sz="1600" b="1" dirty="0"/>
              <a:t>106</a:t>
            </a:r>
            <a:r>
              <a:rPr lang="en-US" sz="1600" dirty="0"/>
              <a:t>, 137001 (2011</a:t>
            </a:r>
            <a:r>
              <a:rPr lang="en-US" sz="1600" dirty="0" smtClean="0"/>
              <a:t>).		</a:t>
            </a:r>
            <a:r>
              <a:rPr lang="en-US" sz="1600" dirty="0" smtClean="0">
                <a:hlinkClick r:id="rId2"/>
              </a:rPr>
              <a:t>https</a:t>
            </a:r>
            <a:r>
              <a:rPr lang="en-US" sz="1600" dirty="0">
                <a:hlinkClick r:id="rId2"/>
              </a:rPr>
              <a:t>://doi.org/10.1103/PhysRevLett.106.137001</a:t>
            </a:r>
            <a:endParaRPr lang="en-US" sz="1600" dirty="0"/>
          </a:p>
          <a:p>
            <a:r>
              <a:rPr lang="en-US" sz="1600" dirty="0"/>
              <a:t>Nd1111, 4.2 K, H//</a:t>
            </a:r>
            <a:r>
              <a:rPr lang="en-US" sz="1600" i="1" dirty="0"/>
              <a:t>c</a:t>
            </a:r>
            <a:r>
              <a:rPr lang="en-US" sz="1600" dirty="0"/>
              <a:t>: M. </a:t>
            </a:r>
            <a:r>
              <a:rPr lang="en-US" sz="1600" dirty="0" err="1"/>
              <a:t>Chihara</a:t>
            </a:r>
            <a:r>
              <a:rPr lang="en-US" sz="1600" dirty="0"/>
              <a:t> </a:t>
            </a:r>
            <a:r>
              <a:rPr lang="en-US" sz="1600" i="1" dirty="0"/>
              <a:t>et al. </a:t>
            </a:r>
            <a:r>
              <a:rPr lang="en-US" sz="1600" dirty="0" smtClean="0"/>
              <a:t>Direct </a:t>
            </a:r>
            <a:r>
              <a:rPr lang="en-US" sz="1600" dirty="0"/>
              <a:t>growth of </a:t>
            </a:r>
            <a:r>
              <a:rPr lang="en-US" sz="1600" dirty="0" smtClean="0"/>
              <a:t>superconducting </a:t>
            </a:r>
            <a:r>
              <a:rPr lang="en-US" sz="1600" dirty="0" err="1" smtClean="0"/>
              <a:t>NdFeAs</a:t>
            </a:r>
            <a:r>
              <a:rPr lang="en-US" sz="1600" dirty="0" smtClean="0"/>
              <a:t>(O,F) thin films by MBE, </a:t>
            </a:r>
            <a:r>
              <a:rPr lang="en-US" sz="1600" i="1" dirty="0" err="1" smtClean="0"/>
              <a:t>Phycisa</a:t>
            </a:r>
            <a:r>
              <a:rPr lang="en-US" sz="1600" i="1" dirty="0" smtClean="0"/>
              <a:t> C</a:t>
            </a:r>
            <a:r>
              <a:rPr lang="en-US" sz="1600" dirty="0" smtClean="0"/>
              <a:t> </a:t>
            </a:r>
            <a:r>
              <a:rPr lang="en-US" sz="1600" b="1" dirty="0" smtClean="0"/>
              <a:t>518</a:t>
            </a:r>
            <a:r>
              <a:rPr lang="en-US" sz="1600" dirty="0" smtClean="0"/>
              <a:t>, 69-72 (2015).			</a:t>
            </a:r>
            <a:r>
              <a:rPr lang="en-US" sz="1600" dirty="0" smtClean="0">
                <a:hlinkClick r:id="rId3"/>
              </a:rPr>
              <a:t>https</a:t>
            </a:r>
            <a:r>
              <a:rPr lang="en-US" sz="1600" dirty="0">
                <a:hlinkClick r:id="rId3"/>
              </a:rPr>
              <a:t>://</a:t>
            </a:r>
            <a:r>
              <a:rPr lang="en-US" sz="1600" dirty="0" smtClean="0">
                <a:hlinkClick r:id="rId3"/>
              </a:rPr>
              <a:t>doi.org/10.1016/j.physc.2015.03.022</a:t>
            </a:r>
            <a:endParaRPr lang="en-US" sz="1600" dirty="0"/>
          </a:p>
          <a:p>
            <a:r>
              <a:rPr lang="en-US" sz="1600" dirty="0"/>
              <a:t>Nd1111, 10 K, </a:t>
            </a:r>
            <a:r>
              <a:rPr lang="en-US" sz="1500" dirty="0">
                <a:solidFill>
                  <a:prstClr val="black"/>
                </a:solidFill>
              </a:rPr>
              <a:t>H//</a:t>
            </a:r>
            <a:r>
              <a:rPr lang="en-US" sz="1500" i="1" dirty="0">
                <a:solidFill>
                  <a:prstClr val="black"/>
                </a:solidFill>
              </a:rPr>
              <a:t>c</a:t>
            </a:r>
            <a:r>
              <a:rPr lang="en-US" sz="1500" dirty="0">
                <a:solidFill>
                  <a:prstClr val="black"/>
                </a:solidFill>
              </a:rPr>
              <a:t> and H//</a:t>
            </a:r>
            <a:r>
              <a:rPr lang="en-US" sz="1500" i="1" dirty="0" smtClean="0">
                <a:solidFill>
                  <a:prstClr val="black"/>
                </a:solidFill>
              </a:rPr>
              <a:t>ab</a:t>
            </a:r>
            <a:r>
              <a:rPr lang="en-US" sz="1600" dirty="0" smtClean="0"/>
              <a:t>: </a:t>
            </a:r>
            <a:r>
              <a:rPr lang="en-US" sz="1600" dirty="0"/>
              <a:t>C. Tarantini </a:t>
            </a:r>
            <a:r>
              <a:rPr lang="en-US" sz="1600" i="1" dirty="0"/>
              <a:t>et al. </a:t>
            </a:r>
            <a:r>
              <a:rPr lang="en-US" sz="1600" dirty="0" smtClean="0"/>
              <a:t>Effect </a:t>
            </a:r>
            <a:r>
              <a:rPr lang="en-US" sz="1600" dirty="0"/>
              <a:t>of </a:t>
            </a:r>
            <a:r>
              <a:rPr lang="en-US" sz="1600" dirty="0" smtClean="0">
                <a:sym typeface="Symbol" panose="05050102010706020507" pitchFamily="18" charset="2"/>
              </a:rPr>
              <a:t></a:t>
            </a:r>
            <a:r>
              <a:rPr lang="en-US" sz="1600" dirty="0" smtClean="0"/>
              <a:t>-</a:t>
            </a:r>
            <a:r>
              <a:rPr lang="en-US" sz="1600" dirty="0"/>
              <a:t>particle irradiation on a </a:t>
            </a:r>
            <a:r>
              <a:rPr lang="en-US" sz="1600" dirty="0" err="1"/>
              <a:t>NdFeAs</a:t>
            </a:r>
            <a:r>
              <a:rPr lang="en-US" sz="1600" dirty="0"/>
              <a:t>(O,F) thin film, </a:t>
            </a:r>
            <a:r>
              <a:rPr lang="en-US" sz="1600" i="1" dirty="0" err="1"/>
              <a:t>Supercod</a:t>
            </a:r>
            <a:r>
              <a:rPr lang="en-US" sz="1600" i="1" dirty="0"/>
              <a:t>. Sci. Technol. </a:t>
            </a:r>
            <a:r>
              <a:rPr lang="en-US" sz="1600" b="1" dirty="0"/>
              <a:t>31</a:t>
            </a:r>
            <a:r>
              <a:rPr lang="en-US" sz="1600" dirty="0"/>
              <a:t>, 034002 (2018).	</a:t>
            </a:r>
            <a:r>
              <a:rPr lang="en-US" sz="1600" dirty="0" smtClean="0"/>
              <a:t>	</a:t>
            </a:r>
            <a:r>
              <a:rPr lang="en-US" sz="1600" dirty="0" smtClean="0">
                <a:hlinkClick r:id="rId4"/>
              </a:rPr>
              <a:t>https</a:t>
            </a:r>
            <a:r>
              <a:rPr lang="en-US" sz="1600" dirty="0">
                <a:hlinkClick r:id="rId4"/>
              </a:rPr>
              <a:t>://doi.org/10.1088/1361-6668/aaa821</a:t>
            </a:r>
            <a:endParaRPr lang="en-US" sz="1600" dirty="0"/>
          </a:p>
          <a:p>
            <a:r>
              <a:rPr lang="en-US" sz="1600" dirty="0"/>
              <a:t>Sm1111, 4.2 K, </a:t>
            </a:r>
            <a:r>
              <a:rPr lang="en-US" sz="1500" dirty="0">
                <a:solidFill>
                  <a:prstClr val="black"/>
                </a:solidFill>
              </a:rPr>
              <a:t>H//</a:t>
            </a:r>
            <a:r>
              <a:rPr lang="en-US" sz="1500" i="1" dirty="0">
                <a:solidFill>
                  <a:prstClr val="black"/>
                </a:solidFill>
              </a:rPr>
              <a:t>c</a:t>
            </a:r>
            <a:r>
              <a:rPr lang="en-US" sz="1500" dirty="0">
                <a:solidFill>
                  <a:prstClr val="black"/>
                </a:solidFill>
              </a:rPr>
              <a:t> and H//</a:t>
            </a:r>
            <a:r>
              <a:rPr lang="en-US" sz="1500" i="1" dirty="0" smtClean="0">
                <a:solidFill>
                  <a:prstClr val="black"/>
                </a:solidFill>
              </a:rPr>
              <a:t>ab</a:t>
            </a:r>
            <a:r>
              <a:rPr lang="en-US" sz="1600" dirty="0" smtClean="0"/>
              <a:t>: </a:t>
            </a:r>
            <a:r>
              <a:rPr lang="en-US" sz="1600" dirty="0"/>
              <a:t>K. Iida </a:t>
            </a:r>
            <a:r>
              <a:rPr lang="en-US" sz="1600" i="1" dirty="0"/>
              <a:t>et al. </a:t>
            </a:r>
            <a:r>
              <a:rPr lang="en-US" sz="1600" dirty="0" err="1" smtClean="0"/>
              <a:t>Oxypnictide</a:t>
            </a:r>
            <a:r>
              <a:rPr lang="en-US" sz="1600" dirty="0" smtClean="0"/>
              <a:t> </a:t>
            </a:r>
            <a:r>
              <a:rPr lang="en-US" sz="1600" dirty="0" err="1"/>
              <a:t>SmFeAs</a:t>
            </a:r>
            <a:r>
              <a:rPr lang="en-US" sz="1600" dirty="0"/>
              <a:t>(O,F) superconductor: a candidate for high–field magnet applications, </a:t>
            </a:r>
            <a:r>
              <a:rPr lang="en-US" sz="1600" i="1" dirty="0"/>
              <a:t>Sci. Rep. </a:t>
            </a:r>
            <a:r>
              <a:rPr lang="en-US" sz="1600" b="1" dirty="0"/>
              <a:t>3</a:t>
            </a:r>
            <a:r>
              <a:rPr lang="en-US" sz="1600" dirty="0"/>
              <a:t>, 2139 (2013).	</a:t>
            </a:r>
            <a:r>
              <a:rPr lang="en-US" sz="1600" dirty="0" smtClean="0">
                <a:hlinkClick r:id="rId5"/>
              </a:rPr>
              <a:t>https</a:t>
            </a:r>
            <a:r>
              <a:rPr lang="en-US" sz="1600" dirty="0">
                <a:hlinkClick r:id="rId5"/>
              </a:rPr>
              <a:t>://doi.org/10.1038/srep02139</a:t>
            </a:r>
            <a:endParaRPr lang="en-US" sz="1600" dirty="0"/>
          </a:p>
          <a:p>
            <a:r>
              <a:rPr lang="en-US" sz="1600" dirty="0"/>
              <a:t>Ni122, 4.2 K, </a:t>
            </a:r>
            <a:r>
              <a:rPr lang="en-US" sz="1500" dirty="0">
                <a:solidFill>
                  <a:prstClr val="black"/>
                </a:solidFill>
              </a:rPr>
              <a:t>H//</a:t>
            </a:r>
            <a:r>
              <a:rPr lang="en-US" sz="1500" i="1" dirty="0">
                <a:solidFill>
                  <a:prstClr val="black"/>
                </a:solidFill>
              </a:rPr>
              <a:t>c</a:t>
            </a:r>
            <a:r>
              <a:rPr lang="en-US" sz="1500" dirty="0">
                <a:solidFill>
                  <a:prstClr val="black"/>
                </a:solidFill>
              </a:rPr>
              <a:t> and H//</a:t>
            </a:r>
            <a:r>
              <a:rPr lang="en-US" sz="1500" i="1" dirty="0" smtClean="0">
                <a:solidFill>
                  <a:prstClr val="black"/>
                </a:solidFill>
              </a:rPr>
              <a:t>ab</a:t>
            </a:r>
            <a:r>
              <a:rPr lang="en-US" sz="1600" dirty="0" smtClean="0"/>
              <a:t>: </a:t>
            </a:r>
            <a:r>
              <a:rPr lang="en-US" sz="1600" dirty="0"/>
              <a:t>S. Richter </a:t>
            </a:r>
            <a:r>
              <a:rPr lang="en-US" sz="1600" i="1" dirty="0"/>
              <a:t>et al. </a:t>
            </a:r>
            <a:r>
              <a:rPr lang="en-US" sz="1600" dirty="0" smtClean="0"/>
              <a:t>Superconducting </a:t>
            </a:r>
            <a:r>
              <a:rPr lang="en-US" sz="1600" dirty="0"/>
              <a:t>properties of Ba(Fe</a:t>
            </a:r>
            <a:r>
              <a:rPr lang="en-US" sz="1600" baseline="-25000" dirty="0"/>
              <a:t>1–</a:t>
            </a:r>
            <a:r>
              <a:rPr lang="en-US" sz="1600" baseline="-25000" dirty="0" err="1"/>
              <a:t>x</a:t>
            </a:r>
            <a:r>
              <a:rPr lang="en-US" sz="1600" dirty="0" err="1"/>
              <a:t>Ni</a:t>
            </a:r>
            <a:r>
              <a:rPr lang="en-US" sz="1600" baseline="-25000" dirty="0" err="1"/>
              <a:t>x</a:t>
            </a:r>
            <a:r>
              <a:rPr lang="en-US" sz="1600" dirty="0"/>
              <a:t>)</a:t>
            </a:r>
            <a:r>
              <a:rPr lang="en-US" sz="1600" baseline="-25000" dirty="0"/>
              <a:t>2</a:t>
            </a:r>
            <a:r>
              <a:rPr lang="en-US" sz="1600" dirty="0"/>
              <a:t>As</a:t>
            </a:r>
            <a:r>
              <a:rPr lang="en-US" sz="1600" baseline="-25000" dirty="0"/>
              <a:t>2</a:t>
            </a:r>
            <a:r>
              <a:rPr lang="en-US" sz="1600" dirty="0"/>
              <a:t> thin films in high magnetic fields, </a:t>
            </a:r>
            <a:r>
              <a:rPr lang="en-US" sz="1600" i="1" dirty="0"/>
              <a:t>Appl. Phys. Lett. </a:t>
            </a:r>
            <a:r>
              <a:rPr lang="en-US" sz="1600" b="1" dirty="0"/>
              <a:t>110</a:t>
            </a:r>
            <a:r>
              <a:rPr lang="en-US" sz="1600" dirty="0"/>
              <a:t>, 022601 (2017</a:t>
            </a:r>
            <a:r>
              <a:rPr lang="en-US" sz="1600" dirty="0" smtClean="0"/>
              <a:t>).	</a:t>
            </a:r>
            <a:r>
              <a:rPr lang="en-US" sz="1600" dirty="0" smtClean="0">
                <a:hlinkClick r:id="rId6"/>
              </a:rPr>
              <a:t>http</a:t>
            </a:r>
            <a:r>
              <a:rPr lang="en-US" sz="1600" dirty="0">
                <a:hlinkClick r:id="rId6"/>
              </a:rPr>
              <a:t>://dx.doi.org/10.1063/1.4973522</a:t>
            </a:r>
            <a:endParaRPr lang="en-US" sz="1600" dirty="0"/>
          </a:p>
          <a:p>
            <a:r>
              <a:rPr lang="en-US" sz="1600" dirty="0"/>
              <a:t>P122, 4.2 K, </a:t>
            </a:r>
            <a:r>
              <a:rPr lang="en-US" sz="1500" dirty="0">
                <a:solidFill>
                  <a:prstClr val="black"/>
                </a:solidFill>
              </a:rPr>
              <a:t>H//</a:t>
            </a:r>
            <a:r>
              <a:rPr lang="en-US" sz="1500" i="1" dirty="0">
                <a:solidFill>
                  <a:prstClr val="black"/>
                </a:solidFill>
              </a:rPr>
              <a:t>c</a:t>
            </a:r>
            <a:r>
              <a:rPr lang="en-US" sz="1500" dirty="0">
                <a:solidFill>
                  <a:prstClr val="black"/>
                </a:solidFill>
              </a:rPr>
              <a:t> and H//</a:t>
            </a:r>
            <a:r>
              <a:rPr lang="en-US" sz="1500" i="1" dirty="0" smtClean="0">
                <a:solidFill>
                  <a:prstClr val="black"/>
                </a:solidFill>
              </a:rPr>
              <a:t>ab</a:t>
            </a:r>
            <a:r>
              <a:rPr lang="en-US" sz="1600" dirty="0" smtClean="0"/>
              <a:t>: </a:t>
            </a:r>
            <a:r>
              <a:rPr lang="en-US" sz="1600" dirty="0"/>
              <a:t>H. Sato </a:t>
            </a:r>
            <a:r>
              <a:rPr lang="en-US" sz="1600" i="1" dirty="0"/>
              <a:t>et al. </a:t>
            </a:r>
            <a:r>
              <a:rPr lang="en-US" sz="1600" dirty="0" smtClean="0"/>
              <a:t>High </a:t>
            </a:r>
            <a:r>
              <a:rPr lang="en-US" sz="1600" dirty="0"/>
              <a:t>critical-current density with less anisotropy in BaFe</a:t>
            </a:r>
            <a:r>
              <a:rPr lang="en-US" sz="1600" baseline="-25000" dirty="0"/>
              <a:t>2</a:t>
            </a:r>
            <a:r>
              <a:rPr lang="en-US" sz="1600" dirty="0"/>
              <a:t>(</a:t>
            </a:r>
            <a:r>
              <a:rPr lang="en-US" sz="1600" dirty="0" err="1"/>
              <a:t>As,P</a:t>
            </a:r>
            <a:r>
              <a:rPr lang="en-US" sz="1600" dirty="0"/>
              <a:t>)</a:t>
            </a:r>
            <a:r>
              <a:rPr lang="en-US" sz="1600" baseline="-25000" dirty="0"/>
              <a:t>2</a:t>
            </a:r>
            <a:r>
              <a:rPr lang="en-US" sz="1600" dirty="0"/>
              <a:t> epitaxial thin films: Effect of intentionally grown c-axis vortex-pinning centers, </a:t>
            </a:r>
            <a:r>
              <a:rPr lang="en-US" sz="1600" i="1" dirty="0"/>
              <a:t>Appl. Phys. Lett. </a:t>
            </a:r>
            <a:r>
              <a:rPr lang="en-US" sz="1600" b="1" dirty="0"/>
              <a:t>104</a:t>
            </a:r>
            <a:r>
              <a:rPr lang="en-US" sz="1600" dirty="0"/>
              <a:t>, 182603 (2014).	</a:t>
            </a:r>
            <a:r>
              <a:rPr lang="en-US" sz="1600" dirty="0" smtClean="0"/>
              <a:t>				</a:t>
            </a:r>
            <a:r>
              <a:rPr lang="en-US" sz="1600" dirty="0" smtClean="0">
                <a:hlinkClick r:id="rId7"/>
              </a:rPr>
              <a:t>http</a:t>
            </a:r>
            <a:r>
              <a:rPr lang="en-US" sz="1600" dirty="0">
                <a:hlinkClick r:id="rId7"/>
              </a:rPr>
              <a:t>://dx.doi.org/10.1063/1.4875956</a:t>
            </a:r>
            <a:endParaRPr lang="en-US" sz="1600" dirty="0"/>
          </a:p>
          <a:p>
            <a:r>
              <a:rPr lang="en-US" sz="1600" dirty="0"/>
              <a:t>Co122, 4.2 K: C. Tarantini </a:t>
            </a:r>
            <a:r>
              <a:rPr lang="en-US" sz="1600" i="1" dirty="0"/>
              <a:t>et al. </a:t>
            </a:r>
            <a:r>
              <a:rPr lang="en-US" sz="1600" dirty="0" smtClean="0"/>
              <a:t>Development </a:t>
            </a:r>
            <a:r>
              <a:rPr lang="en-US" sz="1600" dirty="0"/>
              <a:t>of very high </a:t>
            </a:r>
            <a:r>
              <a:rPr lang="en-US" sz="1600" dirty="0" err="1"/>
              <a:t>J</a:t>
            </a:r>
            <a:r>
              <a:rPr lang="en-US" sz="1600" baseline="-25000" dirty="0" err="1"/>
              <a:t>c</a:t>
            </a:r>
            <a:r>
              <a:rPr lang="en-US" sz="1600" dirty="0"/>
              <a:t> in Ba(Fe</a:t>
            </a:r>
            <a:r>
              <a:rPr lang="en-US" sz="1600" baseline="-25000" dirty="0"/>
              <a:t>1-x</a:t>
            </a:r>
            <a:r>
              <a:rPr lang="en-US" sz="1600" dirty="0"/>
              <a:t>Co</a:t>
            </a:r>
            <a:r>
              <a:rPr lang="en-US" sz="1600" baseline="-25000" dirty="0"/>
              <a:t>x</a:t>
            </a:r>
            <a:r>
              <a:rPr lang="en-US" sz="1600" dirty="0"/>
              <a:t>)</a:t>
            </a:r>
            <a:r>
              <a:rPr lang="en-US" sz="1600" baseline="-25000" dirty="0"/>
              <a:t>2</a:t>
            </a:r>
            <a:r>
              <a:rPr lang="en-US" sz="1600" dirty="0"/>
              <a:t>As</a:t>
            </a:r>
            <a:r>
              <a:rPr lang="en-US" sz="1600" baseline="-25000" dirty="0"/>
              <a:t>2</a:t>
            </a:r>
            <a:r>
              <a:rPr lang="en-US" sz="1600" dirty="0"/>
              <a:t> thin films grown on CaF</a:t>
            </a:r>
            <a:r>
              <a:rPr lang="en-US" sz="1600" baseline="-25000" dirty="0"/>
              <a:t>2</a:t>
            </a:r>
            <a:r>
              <a:rPr lang="en-US" sz="1600" dirty="0"/>
              <a:t>, </a:t>
            </a:r>
            <a:r>
              <a:rPr lang="en-US" sz="1600" i="1" dirty="0"/>
              <a:t>Sci. Rep. </a:t>
            </a:r>
            <a:r>
              <a:rPr lang="en-US" sz="1600" b="1" dirty="0"/>
              <a:t>4</a:t>
            </a:r>
            <a:r>
              <a:rPr lang="en-US" sz="1600" dirty="0"/>
              <a:t>, 7305 (2014).	</a:t>
            </a:r>
            <a:r>
              <a:rPr lang="en-US" sz="1600" dirty="0" smtClean="0"/>
              <a:t>		</a:t>
            </a:r>
            <a:r>
              <a:rPr lang="en-US" sz="1600" dirty="0" smtClean="0">
                <a:hlinkClick r:id="rId8"/>
              </a:rPr>
              <a:t>https</a:t>
            </a:r>
            <a:r>
              <a:rPr lang="en-US" sz="1600" dirty="0">
                <a:hlinkClick r:id="rId8"/>
              </a:rPr>
              <a:t>://doi.org/10.1038/srep07305</a:t>
            </a:r>
            <a:endParaRPr lang="en-US" sz="1600" dirty="0"/>
          </a:p>
          <a:p>
            <a:r>
              <a:rPr lang="en-US" sz="1600" dirty="0"/>
              <a:t>Co122, 4.2 K, </a:t>
            </a:r>
            <a:r>
              <a:rPr lang="en-US" sz="1500" dirty="0">
                <a:solidFill>
                  <a:prstClr val="black"/>
                </a:solidFill>
              </a:rPr>
              <a:t>H//</a:t>
            </a:r>
            <a:r>
              <a:rPr lang="en-US" sz="1500" i="1" dirty="0">
                <a:solidFill>
                  <a:prstClr val="black"/>
                </a:solidFill>
              </a:rPr>
              <a:t>c</a:t>
            </a:r>
            <a:r>
              <a:rPr lang="en-US" sz="1500" dirty="0">
                <a:solidFill>
                  <a:prstClr val="black"/>
                </a:solidFill>
              </a:rPr>
              <a:t> and H//</a:t>
            </a:r>
            <a:r>
              <a:rPr lang="en-US" sz="1500" i="1" dirty="0" smtClean="0">
                <a:solidFill>
                  <a:prstClr val="black"/>
                </a:solidFill>
              </a:rPr>
              <a:t>ab</a:t>
            </a:r>
            <a:r>
              <a:rPr lang="en-US" sz="1600" dirty="0" smtClean="0"/>
              <a:t>: </a:t>
            </a:r>
            <a:r>
              <a:rPr lang="en-US" sz="1600" dirty="0"/>
              <a:t>P. Yuan </a:t>
            </a:r>
            <a:r>
              <a:rPr lang="en-US" sz="1600" i="1" dirty="0"/>
              <a:t>et al. </a:t>
            </a:r>
            <a:r>
              <a:rPr lang="en-US" sz="1600" dirty="0" smtClean="0"/>
              <a:t>Vortex </a:t>
            </a:r>
            <a:r>
              <a:rPr lang="en-US" sz="1600" dirty="0"/>
              <a:t>pinning properties in Co-doped BaFe</a:t>
            </a:r>
            <a:r>
              <a:rPr lang="en-US" sz="1600" baseline="-25000" dirty="0"/>
              <a:t>2</a:t>
            </a:r>
            <a:r>
              <a:rPr lang="en-US" sz="1600" dirty="0"/>
              <a:t>As</a:t>
            </a:r>
            <a:r>
              <a:rPr lang="en-US" sz="1600" baseline="-25000" dirty="0"/>
              <a:t>2</a:t>
            </a:r>
            <a:r>
              <a:rPr lang="en-US" sz="1600" dirty="0"/>
              <a:t> thin films with a high critical current density over 2 MA cm</a:t>
            </a:r>
            <a:r>
              <a:rPr lang="en-US" sz="1600" baseline="30000" dirty="0"/>
              <a:t>−2</a:t>
            </a:r>
            <a:r>
              <a:rPr lang="en-US" sz="1600" dirty="0"/>
              <a:t> at 9 T, </a:t>
            </a:r>
            <a:r>
              <a:rPr lang="en-US" sz="1600" i="1" dirty="0" err="1"/>
              <a:t>Supercond</a:t>
            </a:r>
            <a:r>
              <a:rPr lang="en-US" sz="1600" i="1" dirty="0"/>
              <a:t>. Sci. Technol. </a:t>
            </a:r>
            <a:r>
              <a:rPr lang="en-US" sz="1600" b="1" dirty="0"/>
              <a:t>30</a:t>
            </a:r>
            <a:r>
              <a:rPr lang="en-US" sz="1600" dirty="0"/>
              <a:t>, 025001 (2017</a:t>
            </a:r>
            <a:r>
              <a:rPr lang="en-US" sz="1600" dirty="0" smtClean="0"/>
              <a:t>).						</a:t>
            </a:r>
            <a:r>
              <a:rPr lang="en-US" sz="1600" dirty="0"/>
              <a:t>	</a:t>
            </a:r>
            <a:r>
              <a:rPr lang="en-US" sz="1600" dirty="0">
                <a:hlinkClick r:id="rId9"/>
              </a:rPr>
              <a:t>http://dx.doi.org/10.1088/0953-2048/30/2/025001</a:t>
            </a:r>
            <a:endParaRPr lang="en-US" sz="1600" dirty="0"/>
          </a:p>
          <a:p>
            <a:r>
              <a:rPr lang="en-US" sz="1600" dirty="0"/>
              <a:t>11, 4.2 K, </a:t>
            </a:r>
            <a:r>
              <a:rPr lang="en-US" sz="1500" dirty="0">
                <a:solidFill>
                  <a:prstClr val="black"/>
                </a:solidFill>
              </a:rPr>
              <a:t>H//</a:t>
            </a:r>
            <a:r>
              <a:rPr lang="en-US" sz="1500" i="1" dirty="0">
                <a:solidFill>
                  <a:prstClr val="black"/>
                </a:solidFill>
              </a:rPr>
              <a:t>c</a:t>
            </a:r>
            <a:r>
              <a:rPr lang="en-US" sz="1500" dirty="0">
                <a:solidFill>
                  <a:prstClr val="black"/>
                </a:solidFill>
              </a:rPr>
              <a:t> and H//</a:t>
            </a:r>
            <a:r>
              <a:rPr lang="en-US" sz="1500" i="1" dirty="0" smtClean="0">
                <a:solidFill>
                  <a:prstClr val="black"/>
                </a:solidFill>
              </a:rPr>
              <a:t>ab</a:t>
            </a:r>
            <a:r>
              <a:rPr lang="en-US" sz="1600" dirty="0" smtClean="0"/>
              <a:t>: </a:t>
            </a:r>
            <a:r>
              <a:rPr lang="en-US" sz="1600" dirty="0"/>
              <a:t>P. Yuan </a:t>
            </a:r>
            <a:r>
              <a:rPr lang="en-US" sz="1600" i="1" dirty="0"/>
              <a:t>et al. </a:t>
            </a:r>
            <a:r>
              <a:rPr lang="en-US" sz="1600" dirty="0" smtClean="0"/>
              <a:t>Angular-dependent </a:t>
            </a:r>
            <a:r>
              <a:rPr lang="en-US" sz="1600" dirty="0"/>
              <a:t>vortex pinning mechanism and magneto-optical characterizations of FeSe</a:t>
            </a:r>
            <a:r>
              <a:rPr lang="en-US" sz="1600" baseline="-25000" dirty="0"/>
              <a:t>0.5</a:t>
            </a:r>
            <a:r>
              <a:rPr lang="en-US" sz="1600" dirty="0"/>
              <a:t>Te</a:t>
            </a:r>
            <a:r>
              <a:rPr lang="en-US" sz="1600" baseline="-25000" dirty="0"/>
              <a:t>0.5</a:t>
            </a:r>
            <a:r>
              <a:rPr lang="en-US" sz="1600" dirty="0"/>
              <a:t> thin films grown on CaF</a:t>
            </a:r>
            <a:r>
              <a:rPr lang="en-US" sz="1600" baseline="-25000" dirty="0"/>
              <a:t>2</a:t>
            </a:r>
            <a:r>
              <a:rPr lang="en-US" sz="1600" dirty="0"/>
              <a:t> substrates, </a:t>
            </a:r>
            <a:r>
              <a:rPr lang="en-US" sz="1600" i="1" dirty="0" err="1"/>
              <a:t>Supercond</a:t>
            </a:r>
            <a:r>
              <a:rPr lang="en-US" sz="1600" i="1" dirty="0"/>
              <a:t>. Sci. Technol. </a:t>
            </a:r>
            <a:r>
              <a:rPr lang="en-US" sz="1600" b="1" dirty="0"/>
              <a:t>29</a:t>
            </a:r>
            <a:r>
              <a:rPr lang="en-US" sz="1600" dirty="0"/>
              <a:t>, 035013 (2016</a:t>
            </a:r>
            <a:r>
              <a:rPr lang="en-US" sz="1600" dirty="0" smtClean="0"/>
              <a:t>).</a:t>
            </a:r>
            <a:r>
              <a:rPr lang="en-US" sz="1600" dirty="0"/>
              <a:t>	</a:t>
            </a:r>
            <a:r>
              <a:rPr lang="en-US" sz="1600" dirty="0" smtClean="0"/>
              <a:t>				</a:t>
            </a:r>
            <a:r>
              <a:rPr lang="en-US" sz="1600" dirty="0" smtClean="0">
                <a:hlinkClick r:id="rId10"/>
              </a:rPr>
              <a:t>http</a:t>
            </a:r>
            <a:r>
              <a:rPr lang="en-US" sz="1600" dirty="0">
                <a:hlinkClick r:id="rId10"/>
              </a:rPr>
              <a:t>://dx.doi.org/10.1088/0953-2048/29/3/035013</a:t>
            </a:r>
            <a:endParaRPr lang="en-US" sz="1600" dirty="0"/>
          </a:p>
          <a:p>
            <a:r>
              <a:rPr lang="en-US" sz="1600" dirty="0"/>
              <a:t>11, 6 K, H//</a:t>
            </a:r>
            <a:r>
              <a:rPr lang="en-US" sz="1600" i="1" dirty="0"/>
              <a:t>c</a:t>
            </a:r>
            <a:r>
              <a:rPr lang="en-US" sz="1600" dirty="0"/>
              <a:t>: S. </a:t>
            </a:r>
            <a:r>
              <a:rPr lang="en-US" sz="1600" dirty="0" err="1"/>
              <a:t>Seo</a:t>
            </a:r>
            <a:r>
              <a:rPr lang="en-US" sz="1600" dirty="0"/>
              <a:t> </a:t>
            </a:r>
            <a:r>
              <a:rPr lang="en-US" sz="1600" i="1" dirty="0"/>
              <a:t>et al. </a:t>
            </a:r>
            <a:r>
              <a:rPr lang="en-US" sz="1600" dirty="0" smtClean="0"/>
              <a:t>Artificially </a:t>
            </a:r>
            <a:r>
              <a:rPr lang="en-US" sz="1600" dirty="0"/>
              <a:t>Engineered </a:t>
            </a:r>
            <a:r>
              <a:rPr lang="en-US" sz="1600" dirty="0" err="1"/>
              <a:t>Nanostrain</a:t>
            </a:r>
            <a:r>
              <a:rPr lang="en-US" sz="1600" dirty="0"/>
              <a:t> in Iron Chalcogenide Superconductor Thin Film for Enhancing Supercurrent, </a:t>
            </a:r>
            <a:r>
              <a:rPr lang="en-US" sz="1600" dirty="0" err="1" smtClean="0"/>
              <a:t>arXiv</a:t>
            </a:r>
            <a:r>
              <a:rPr lang="en-US" sz="1600" smtClean="0"/>
              <a:t>: 1812.02380.</a:t>
            </a:r>
            <a:r>
              <a:rPr lang="en-US" sz="1600" dirty="0"/>
              <a:t>	</a:t>
            </a:r>
            <a:r>
              <a:rPr lang="en-US" sz="1600" dirty="0" smtClean="0">
                <a:hlinkClick r:id="rId11"/>
              </a:rPr>
              <a:t>https</a:t>
            </a:r>
            <a:r>
              <a:rPr lang="en-US" sz="1600" dirty="0">
                <a:hlinkClick r:id="rId11"/>
              </a:rPr>
              <a:t>://</a:t>
            </a:r>
            <a:r>
              <a:rPr lang="en-US" sz="1600" dirty="0" smtClean="0">
                <a:hlinkClick r:id="rId11"/>
              </a:rPr>
              <a:t>arxiv.org/abs/1812.02380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578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41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Office Theme</vt:lpstr>
      <vt:lpstr>PowerPoint Presentation</vt:lpstr>
      <vt:lpstr>References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Chiara Tarantini</dc:creator>
  <cp:lastModifiedBy>Chiara Tarantini</cp:lastModifiedBy>
  <cp:revision>6</cp:revision>
  <dcterms:created xsi:type="dcterms:W3CDTF">2019-01-07T21:10:00Z</dcterms:created>
  <dcterms:modified xsi:type="dcterms:W3CDTF">2019-01-10T17:58:06Z</dcterms:modified>
</cp:coreProperties>
</file>