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7" autoAdjust="0"/>
    <p:restoredTop sz="94689" autoAdjust="0"/>
  </p:normalViewPr>
  <p:slideViewPr>
    <p:cSldViewPr>
      <p:cViewPr varScale="1">
        <p:scale>
          <a:sx n="101" d="100"/>
          <a:sy n="101" d="100"/>
        </p:scale>
        <p:origin x="-82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D3A-C592-4B01-8FCC-EA2872E6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C03-405B-4425-884F-C5A10ED92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7E0-B33B-47FC-A764-2AB1B9FD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156B38F0-4F8A-408B-95BD-ED16FACE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4877-EB01-42F2-A2E7-DA0E788C0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2704-64F4-4105-8BC6-83550D886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DAB-A03A-4F39-A3E7-663352E9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DF6-8F6C-452A-B339-E79BCD3C0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D45B-8CA4-4AE6-BC0B-D2F03CD3B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8097-8CA6-4CD1-8871-33C6D091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79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7924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9225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720850" indent="-228600" algn="l" defTabSz="914400" rtl="0" eaLnBrk="1" latinLnBrk="0" hangingPunct="1">
        <a:spcBef>
          <a:spcPts val="1200"/>
        </a:spcBef>
        <a:buClr>
          <a:schemeClr val="accent6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9494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1780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8 Click for zoom"/>
          <p:cNvSpPr txBox="1"/>
          <p:nvPr/>
        </p:nvSpPr>
        <p:spPr>
          <a:xfrm>
            <a:off x="152400" y="1600200"/>
            <a:ext cx="15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Click for: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Extended Zoom into area with broken filaments</a:t>
            </a:r>
          </a:p>
        </p:txBody>
      </p:sp>
      <p:pic>
        <p:nvPicPr>
          <p:cNvPr id="1028" name="Entire 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093" y="0"/>
            <a:ext cx="68379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ffset image for zoom-lowest 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92" y="0"/>
            <a:ext cx="6837908" cy="6858000"/>
          </a:xfrm>
          <a:prstGeom prst="rect">
            <a:avLst/>
          </a:prstGeom>
          <a:ln>
            <a:noFill/>
          </a:ln>
        </p:spPr>
      </p:pic>
      <p:pic>
        <p:nvPicPr>
          <p:cNvPr id="4" name="1st zoom polish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pic>
        <p:nvPicPr>
          <p:cNvPr id="5" name="2nd zoom polish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Left White Rectangle Mask"/>
          <p:cNvSpPr/>
          <p:nvPr/>
        </p:nvSpPr>
        <p:spPr>
          <a:xfrm>
            <a:off x="-1" y="0"/>
            <a:ext cx="2287231" cy="685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tch Ani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14" y="39327"/>
            <a:ext cx="1476129" cy="1408473"/>
          </a:xfrm>
          <a:prstGeom prst="rect">
            <a:avLst/>
          </a:prstGeom>
        </p:spPr>
      </p:pic>
      <p:pic>
        <p:nvPicPr>
          <p:cNvPr id="6" name="Etched strands at 2nd zoom level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14" name="TextBox 1 Strands Move in the direction of the Lorentz Force"/>
          <p:cNvSpPr txBox="1"/>
          <p:nvPr/>
        </p:nvSpPr>
        <p:spPr>
          <a:xfrm>
            <a:off x="79801" y="1447800"/>
            <a:ext cx="2226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The strands move in the direction of the Lorentz Force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2 Opening up void space"/>
          <p:cNvSpPr txBox="1"/>
          <p:nvPr/>
        </p:nvSpPr>
        <p:spPr>
          <a:xfrm>
            <a:off x="79801" y="3026896"/>
            <a:ext cx="2226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Opening up void space where strands can move more easily.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Lef-Right Arrow"/>
          <p:cNvSpPr/>
          <p:nvPr/>
        </p:nvSpPr>
        <p:spPr>
          <a:xfrm rot="19137366">
            <a:off x="2761055" y="1802593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-Left Arrow"/>
          <p:cNvSpPr/>
          <p:nvPr/>
        </p:nvSpPr>
        <p:spPr>
          <a:xfrm rot="8432624">
            <a:off x="6495171" y="1889731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: Filaments fractured by strand bending"/>
          <p:cNvSpPr txBox="1"/>
          <p:nvPr/>
        </p:nvSpPr>
        <p:spPr>
          <a:xfrm>
            <a:off x="3657600" y="2225896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Filaments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fractured by strand bending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SEM1_etched_SEM x500 1024h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71" y="0"/>
            <a:ext cx="9195342" cy="6857999"/>
          </a:xfrm>
          <a:prstGeom prst="rect">
            <a:avLst/>
          </a:prstGeom>
        </p:spPr>
      </p:pic>
      <p:pic>
        <p:nvPicPr>
          <p:cNvPr id="17" name="SEM2 CSJA_LFZ_HP_2_etched_detail centered on 2k x50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71" y="2"/>
            <a:ext cx="9195343" cy="6857996"/>
          </a:xfrm>
          <a:prstGeom prst="rect">
            <a:avLst/>
          </a:prstGeom>
        </p:spPr>
      </p:pic>
      <p:pic>
        <p:nvPicPr>
          <p:cNvPr id="18" name="SEM3: CSJA_LFZ_HP_2_etched_1024h  x200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" y="0"/>
            <a:ext cx="9141766" cy="6857999"/>
          </a:xfrm>
          <a:prstGeom prst="rect">
            <a:avLst/>
          </a:prstGeom>
        </p:spPr>
      </p:pic>
      <p:pic>
        <p:nvPicPr>
          <p:cNvPr id="22" name="SEM4 CSJA_LFZ_HP_2_etched x2000 detai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" y="0"/>
            <a:ext cx="9141764" cy="6857999"/>
          </a:xfrm>
          <a:prstGeom prst="rect">
            <a:avLst/>
          </a:prstGeom>
        </p:spPr>
      </p:pic>
      <p:sp>
        <p:nvSpPr>
          <p:cNvPr id="19" name="2nd Left White Rectangle Mask"/>
          <p:cNvSpPr/>
          <p:nvPr/>
        </p:nvSpPr>
        <p:spPr>
          <a:xfrm>
            <a:off x="-1" y="0"/>
            <a:ext cx="2287231" cy="685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3 Etched Intro"/>
          <p:cNvSpPr txBox="1"/>
          <p:nvPr/>
        </p:nvSpPr>
        <p:spPr>
          <a:xfrm>
            <a:off x="232202" y="1600200"/>
            <a:ext cx="1740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Etching the Cu away allows broken filaments to fall out.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3" name="TextBox Nb3Sn grain structure"/>
          <p:cNvSpPr txBox="1"/>
          <p:nvPr/>
        </p:nvSpPr>
        <p:spPr>
          <a:xfrm>
            <a:off x="152399" y="1600200"/>
            <a:ext cx="1905001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Nb</a:t>
            </a:r>
            <a:r>
              <a:rPr lang="en-US" baseline="-25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Sn fractures at the grain boundaries and thus we see the grain structure across the filaments.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31" name="SLCM logo" descr="D:\Data\My Pictures\LOGOS\Other\HD\HD-Col-SLCM-Logo-160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01026"/>
            <a:ext cx="898424" cy="6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76200" y="76200"/>
            <a:ext cx="1676400" cy="137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CSJA2</a:t>
            </a:r>
            <a:br>
              <a:rPr lang="en-US" sz="3600" dirty="0" smtClean="0"/>
            </a:br>
            <a:r>
              <a:rPr lang="en-US" sz="3600" dirty="0" err="1" smtClean="0"/>
              <a:t>HFZ</a:t>
            </a:r>
            <a:endParaRPr lang="en-US" sz="3600" dirty="0"/>
          </a:p>
        </p:txBody>
      </p:sp>
      <p:grpSp>
        <p:nvGrpSpPr>
          <p:cNvPr id="13" name="Group Lorentz Force"/>
          <p:cNvGrpSpPr/>
          <p:nvPr/>
        </p:nvGrpSpPr>
        <p:grpSpPr>
          <a:xfrm>
            <a:off x="464403" y="4884435"/>
            <a:ext cx="1135797" cy="1356330"/>
            <a:chOff x="464403" y="4651980"/>
            <a:chExt cx="1135797" cy="1356330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201737" y="4914646"/>
              <a:ext cx="13563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Lorentz Force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1295400" y="5029200"/>
              <a:ext cx="304800" cy="533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White box to cover Lorentz Force for neatness"/>
          <p:cNvSpPr/>
          <p:nvPr/>
        </p:nvSpPr>
        <p:spPr>
          <a:xfrm>
            <a:off x="152399" y="4965888"/>
            <a:ext cx="1905001" cy="1053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NHMFL arrow logo" descr="D:\Data\My Pictures\LOGOS\ASC\ASC\HorizontalTriplet\promologo-horiz-arrows+dropshadow16co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802" y="6248400"/>
            <a:ext cx="682197" cy="600075"/>
          </a:xfrm>
          <a:prstGeom prst="rect">
            <a:avLst/>
          </a:prstGeom>
          <a:noFill/>
        </p:spPr>
      </p:pic>
      <p:sp>
        <p:nvSpPr>
          <p:cNvPr id="25" name="FESEM Text"/>
          <p:cNvSpPr txBox="1"/>
          <p:nvPr/>
        </p:nvSpPr>
        <p:spPr>
          <a:xfrm>
            <a:off x="879902" y="6019801"/>
            <a:ext cx="1253698" cy="8286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FESEM: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SE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8" name="Authors"/>
          <p:cNvSpPr txBox="1"/>
          <p:nvPr/>
        </p:nvSpPr>
        <p:spPr>
          <a:xfrm>
            <a:off x="761999" y="6019801"/>
            <a:ext cx="1525231" cy="82867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Peter J. Lee &amp;</a:t>
            </a:r>
          </a:p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Carlos Sanabria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3333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30120" y="3012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6530" y="653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408800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7436E-6 L 0.20833 -0.0888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444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4440" y="4444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7436E-6 L 0.01667 0.111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55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56280" y="5628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44440" y="4444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7436E-6 L -0.01771 -0.2554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1277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accel="37500" decel="37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8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8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6" presetClass="emph" presetSubtype="0" accel="37500" decel="37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8000" fill="hold"/>
                                        <p:tgtEl>
                                          <p:spTgt spid="5"/>
                                        </p:tgtEl>
                                      </p:cBhvr>
                                      <p:by x="332000" y="332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8000" fill="hold"/>
                                        <p:tgtEl>
                                          <p:spTgt spid="4"/>
                                        </p:tgtEl>
                                      </p:cBhvr>
                                      <p:by x="332000" y="33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24 0.38709 L -3.05556E-6 3.2346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1936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0.32531 L 3.61111E-6 -2.35539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1626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5" presetID="2" presetClass="exit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mph" presetSubtype="2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408800">
                                      <p:cBhvr>
                                        <p:cTn id="179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408800">
                                      <p:cBhvr>
                                        <p:cTn id="18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42" presetClass="pat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08885 L 0 1.37436E-6 " pathEditMode="relative" rAng="0" ptsTypes="AA">
                                      <p:cBhvr>
                                        <p:cTn id="183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444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8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31000" y="1531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accel="37600" decel="37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8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8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11106 L 0 1.37436E-6 " pathEditMode="relative" rAng="0" ptsTypes="AA">
                                      <p:cBhvr>
                                        <p:cTn id="203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553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8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7436E-6 L -0.04167 -0.25544 " pathEditMode="relative" rAng="0" ptsTypes="AA">
                                      <p:cBhvr>
                                        <p:cTn id="207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2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8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7700" y="1777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8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7700" y="1777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8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6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8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4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5" dur="8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" grpId="0" animBg="1"/>
      <p:bldP spid="2" grpId="1" animBg="1"/>
      <p:bldP spid="14" grpId="0" build="allAtOnce"/>
      <p:bldP spid="14" grpId="1" build="allAtOnce"/>
      <p:bldP spid="20" grpId="0" build="allAtOnce"/>
      <p:bldP spid="20" grpId="1" build="allAtOnce"/>
      <p:bldP spid="26" grpId="0" animBg="1"/>
      <p:bldP spid="26" grpId="1" animBg="1"/>
      <p:bldP spid="26" grpId="2" animBg="1"/>
      <p:bldP spid="26" grpId="3" animBg="1"/>
      <p:bldP spid="30" grpId="0" animBg="1"/>
      <p:bldP spid="30" grpId="1" animBg="1"/>
      <p:bldP spid="30" grpId="2" animBg="1"/>
      <p:bldP spid="30" grpId="3" animBg="1"/>
      <p:bldP spid="10" grpId="0"/>
      <p:bldP spid="10" grpId="1"/>
      <p:bldP spid="10" grpId="2"/>
      <p:bldP spid="19" grpId="1" animBg="1"/>
      <p:bldP spid="19" grpId="2" animBg="1"/>
      <p:bldP spid="21" grpId="0" build="allAtOnce"/>
      <p:bldP spid="21" grpId="1" build="allAtOnce"/>
      <p:bldP spid="23" grpId="0" animBg="1"/>
      <p:bldP spid="23" grpId="1" animBg="1"/>
      <p:bldP spid="23" grpId="2" animBg="1"/>
      <p:bldP spid="7" grpId="0" animBg="1"/>
      <p:bldP spid="7" grpId="1" animBg="1"/>
      <p:bldP spid="25" grpId="0" animBg="1"/>
      <p:bldP spid="25" grpId="1" animBg="1"/>
      <p:bldP spid="25" grpId="2" animBg="1"/>
      <p:bldP spid="25" grpId="4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7924800" cy="4373563"/>
          </a:xfrm>
        </p:spPr>
        <p:txBody>
          <a:bodyPr/>
          <a:lstStyle/>
          <a:p>
            <a:pPr lvl="1"/>
            <a:r>
              <a:rPr lang="en-US" sz="2000" dirty="0"/>
              <a:t>Work funded by ITER Organization with additional funding from the State of Florida and US DOE Office of Fusion Energy Science Grant </a:t>
            </a:r>
            <a:r>
              <a:rPr lang="en-US" sz="2000" dirty="0" smtClean="0"/>
              <a:t>DE‑FG02‑06ER54881</a:t>
            </a:r>
            <a:r>
              <a:rPr lang="en-US" sz="2000" dirty="0"/>
              <a:t> </a:t>
            </a:r>
            <a:r>
              <a:rPr lang="en-US" sz="2000" dirty="0" smtClean="0"/>
              <a:t>and US-ITER contract 6400011187.</a:t>
            </a:r>
            <a:endParaRPr lang="en-US" sz="2000" dirty="0"/>
          </a:p>
          <a:p>
            <a:pPr lvl="1"/>
            <a:r>
              <a:rPr lang="en-US" sz="2000" dirty="0"/>
              <a:t>SULTAN-tested cable was provided by courtesy of Pierluigi Bruzzone (Plasma Physics Research Center) with agreement from Fusion for Energy.</a:t>
            </a:r>
          </a:p>
          <a:p>
            <a:pPr lvl="1"/>
            <a:r>
              <a:rPr lang="en-US" sz="2000" dirty="0"/>
              <a:t>CSJA2 cable was also provided by arrangement with the Japan Atomic Energy Agency (</a:t>
            </a:r>
            <a:r>
              <a:rPr lang="en-US" sz="2000" dirty="0" err="1"/>
              <a:t>JAEA</a:t>
            </a:r>
            <a:r>
              <a:rPr lang="en-US" sz="2000" dirty="0"/>
              <a:t>), Superconductor Technology Group, Division of Fusion Energy Technology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Metallographic assistance from Bill Starch, Timothy Blum and Jen Gavin (FSU).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C:\Users\sanabria\Documents\Misc\Logos\IterLogo_RGB_NoonYellow_wC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16261"/>
            <a:ext cx="1345565" cy="640080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6" name="Picture 2" descr="D:\Data\My Pictures\LOGOS\ASC\HorizontalTriplet\Action ASC\ASC@NHMFL@FSU-Horizontal-511h-notflat-unReversed-fog-transp-256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8567"/>
            <a:ext cx="1371600" cy="9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ta\My Pictures\LOGOS\Labs\ITER\US-ITE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16261"/>
            <a:ext cx="1091186" cy="6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Data\My Pictures\LOGOS\hep\doescience_pri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98" y="5916261"/>
            <a:ext cx="789302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1225</TotalTime>
  <Words>169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Theme</vt:lpstr>
      <vt:lpstr>CSJA2 HFZ</vt:lpstr>
      <vt:lpstr>Acknowledgements</vt:lpstr>
    </vt:vector>
  </TitlesOfParts>
  <Company>NHMFL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J. Lee</dc:creator>
  <cp:lastModifiedBy>Peter J. Lee</cp:lastModifiedBy>
  <cp:revision>89</cp:revision>
  <dcterms:created xsi:type="dcterms:W3CDTF">2012-12-19T17:44:06Z</dcterms:created>
  <dcterms:modified xsi:type="dcterms:W3CDTF">2013-10-14T13:35:40Z</dcterms:modified>
</cp:coreProperties>
</file>